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sldIdLst>
    <p:sldId id="322" r:id="rId2"/>
    <p:sldId id="595" r:id="rId3"/>
    <p:sldId id="563" r:id="rId4"/>
    <p:sldId id="564" r:id="rId5"/>
    <p:sldId id="565" r:id="rId6"/>
    <p:sldId id="566" r:id="rId7"/>
    <p:sldId id="600" r:id="rId8"/>
    <p:sldId id="567" r:id="rId9"/>
    <p:sldId id="597" r:id="rId10"/>
    <p:sldId id="598" r:id="rId11"/>
    <p:sldId id="599" r:id="rId12"/>
    <p:sldId id="568" r:id="rId13"/>
    <p:sldId id="570" r:id="rId14"/>
    <p:sldId id="575" r:id="rId15"/>
    <p:sldId id="576" r:id="rId16"/>
    <p:sldId id="589" r:id="rId17"/>
    <p:sldId id="590" r:id="rId18"/>
    <p:sldId id="593" r:id="rId19"/>
    <p:sldId id="737" r:id="rId20"/>
    <p:sldId id="490" r:id="rId21"/>
    <p:sldId id="498" r:id="rId22"/>
    <p:sldId id="499" r:id="rId23"/>
    <p:sldId id="500" r:id="rId24"/>
    <p:sldId id="504" r:id="rId25"/>
    <p:sldId id="505" r:id="rId26"/>
    <p:sldId id="603" r:id="rId27"/>
    <p:sldId id="501" r:id="rId28"/>
    <p:sldId id="502" r:id="rId29"/>
    <p:sldId id="503" r:id="rId30"/>
    <p:sldId id="507" r:id="rId31"/>
    <p:sldId id="508" r:id="rId32"/>
    <p:sldId id="509" r:id="rId33"/>
    <p:sldId id="429" r:id="rId34"/>
    <p:sldId id="431" r:id="rId35"/>
    <p:sldId id="457" r:id="rId36"/>
    <p:sldId id="458" r:id="rId37"/>
    <p:sldId id="462" r:id="rId38"/>
    <p:sldId id="459" r:id="rId39"/>
    <p:sldId id="460" r:id="rId40"/>
    <p:sldId id="461" r:id="rId41"/>
    <p:sldId id="580" r:id="rId42"/>
    <p:sldId id="733" r:id="rId43"/>
    <p:sldId id="739" r:id="rId44"/>
    <p:sldId id="734" r:id="rId45"/>
    <p:sldId id="736" r:id="rId46"/>
    <p:sldId id="393" r:id="rId47"/>
    <p:sldId id="741" r:id="rId48"/>
    <p:sldId id="740" r:id="rId49"/>
  </p:sldIdLst>
  <p:sldSz cx="9144000" cy="6858000" type="screen4x3"/>
  <p:notesSz cx="7086600" cy="9372600"/>
  <p:defaultTextStyle>
    <a:defPPr>
      <a:defRPr lang="en-US"/>
    </a:defPPr>
    <a:lvl1pPr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1pPr>
    <a:lvl2pPr marL="457200"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2pPr>
    <a:lvl3pPr marL="914400"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3pPr>
    <a:lvl4pPr marL="1371600"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4pPr>
    <a:lvl5pPr marL="1828800" algn="l" rtl="0" fontAlgn="base">
      <a:spcBef>
        <a:spcPct val="0"/>
      </a:spcBef>
      <a:spcAft>
        <a:spcPct val="0"/>
      </a:spcAft>
      <a:defRPr kern="1200">
        <a:solidFill>
          <a:schemeClr val="tx1"/>
        </a:solidFill>
        <a:latin typeface="Arial" pitchFamily="-107" charset="0"/>
        <a:ea typeface="ＭＳ Ｐゴシック" pitchFamily="-107" charset="-128"/>
        <a:cs typeface="ＭＳ Ｐゴシック" pitchFamily="-107" charset="-128"/>
      </a:defRPr>
    </a:lvl5pPr>
    <a:lvl6pPr marL="2286000" algn="l" defTabSz="457200" rtl="0" eaLnBrk="1" latinLnBrk="0" hangingPunct="1">
      <a:defRPr kern="1200">
        <a:solidFill>
          <a:schemeClr val="tx1"/>
        </a:solidFill>
        <a:latin typeface="Arial" pitchFamily="-107" charset="0"/>
        <a:ea typeface="ＭＳ Ｐゴシック" pitchFamily="-107" charset="-128"/>
        <a:cs typeface="ＭＳ Ｐゴシック" pitchFamily="-107" charset="-128"/>
      </a:defRPr>
    </a:lvl6pPr>
    <a:lvl7pPr marL="2743200" algn="l" defTabSz="457200" rtl="0" eaLnBrk="1" latinLnBrk="0" hangingPunct="1">
      <a:defRPr kern="1200">
        <a:solidFill>
          <a:schemeClr val="tx1"/>
        </a:solidFill>
        <a:latin typeface="Arial" pitchFamily="-107" charset="0"/>
        <a:ea typeface="ＭＳ Ｐゴシック" pitchFamily="-107" charset="-128"/>
        <a:cs typeface="ＭＳ Ｐゴシック" pitchFamily="-107" charset="-128"/>
      </a:defRPr>
    </a:lvl7pPr>
    <a:lvl8pPr marL="3200400" algn="l" defTabSz="457200" rtl="0" eaLnBrk="1" latinLnBrk="0" hangingPunct="1">
      <a:defRPr kern="1200">
        <a:solidFill>
          <a:schemeClr val="tx1"/>
        </a:solidFill>
        <a:latin typeface="Arial" pitchFamily="-107" charset="0"/>
        <a:ea typeface="ＭＳ Ｐゴシック" pitchFamily="-107" charset="-128"/>
        <a:cs typeface="ＭＳ Ｐゴシック" pitchFamily="-107" charset="-128"/>
      </a:defRPr>
    </a:lvl8pPr>
    <a:lvl9pPr marL="3657600" algn="l" defTabSz="457200" rtl="0" eaLnBrk="1" latinLnBrk="0" hangingPunct="1">
      <a:defRPr kern="1200">
        <a:solidFill>
          <a:schemeClr val="tx1"/>
        </a:solidFill>
        <a:latin typeface="Arial" pitchFamily="-107" charset="0"/>
        <a:ea typeface="ＭＳ Ｐゴシック" pitchFamily="-107" charset="-128"/>
        <a:cs typeface="ＭＳ Ｐゴシック" pitchFamily="-10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CDFF"/>
    <a:srgbClr val="00CEFF"/>
    <a:srgbClr val="61F6FF"/>
    <a:srgbClr val="0004B1"/>
    <a:srgbClr val="996633"/>
    <a:srgbClr val="B20010"/>
    <a:srgbClr val="FF5F93"/>
    <a:srgbClr val="675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16"/>
    <p:restoredTop sz="90842" autoAdjust="0"/>
  </p:normalViewPr>
  <p:slideViewPr>
    <p:cSldViewPr>
      <p:cViewPr varScale="1">
        <p:scale>
          <a:sx n="100" d="100"/>
          <a:sy n="100" d="100"/>
        </p:scale>
        <p:origin x="2148"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08:39.42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21,'1265'0,"-1234"-2,-1 0,39-10,-44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32:49.18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246 169,'25'-1,"1"-1,48-11,-20 3,90-14,234-7,416 65,163 16,5-49,-496-4,-283 1,245 5,-416-3,0 1,0 0,0 1,0 0,-1 1,22 8,-30-10,0 1,0 0,0 0,0 0,0 0,0 1,0-1,-1 1,1 0,-1-1,0 1,0 1,0-1,0 0,0 0,-1 1,0-1,1 0,-1 1,0 0,-1-1,1 1,-1-1,1 8,-5 72,2-62,1 1,1 0,4 33,7 41,-4 189,-8-182,17 149,-9-182,-2 0,-6 91,-26 140,-2 99,30 420,0-806,-2 1,0-1,-4 24,4-33,-1-1,1 0,-1 1,0-1,0 0,0 0,-1 0,1 0,-1 0,0-1,0 1,0-1,0 0,-1 0,-7 5,0-2,0 0,-1-1,0 0,0-1,-1 0,1-1,-20 3,-97 3,83-7,-157 11,-326 11,-381-60,-5-38,-52-3,849 65,64 6,-76 0,112 7,0 0,0 1,0 1,0 1,1 1,-1 0,1 1,-18 10,-290 136,318-148,-1-1,1 0,-1-1,0 0,-14 2,20-4,0 0,1 0,-1 0,1 0,-1-1,0 1,1 0,-1-1,1 1,-1-1,1 1,-1-1,1 0,0 0,-1 0,1 0,0 0,-1 0,1 0,0 0,0 0,0 0,0-1,0 1,0-1,1 1,-1 0,0-1,1 1,-1-1,1 1,-1-1,1 0,0-1,-3-20,1 0,1 0,1 0,1 0,5-26,1-37,-5-774,-4 431,-27 29,22 339,-24-174,-6-70,35 34,5 173,-10-99,7 195,-1-5,0 0,0 0,1 0,0 0,1 0,1-13,-1 18,0 0,1-1,-1 1,0 0,1-1,-1 1,1 0,0 0,0 0,0 1,0-1,0 0,0 1,0-1,1 1,-1 0,0-1,1 1,-1 0,5-1,25-5,1 0,0 2,-1 2,2 1,-1 1,46 6,-40-3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32:57.60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1,'1618'0,"-1569"2,63 12,-86-11,-2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33:08.86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0 105,'9'0,"8"0,14-4,2-7,0 0,8 1,6-2,13 0,9 4,3 1,-7-1,-10 0,-1 2,-5 1,-10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33:10.6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1 231,'13'-4,"23"-6,54-11,22-6,8-3,4 0,6 0,-5 4,-19 4,-24 4,-25 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0860" cy="468630"/>
          </a:xfrm>
          <a:prstGeom prst="rect">
            <a:avLst/>
          </a:prstGeom>
          <a:noFill/>
          <a:ln w="9525">
            <a:noFill/>
            <a:miter lim="800000"/>
            <a:headEnd/>
            <a:tailEnd/>
          </a:ln>
          <a:effectLst/>
        </p:spPr>
        <p:txBody>
          <a:bodyPr vert="horz" wrap="square" lIns="94046" tIns="47023" rIns="94046" bIns="47023" numCol="1" anchor="t" anchorCtr="0" compatLnSpc="1">
            <a:prstTxWarp prst="textNoShape">
              <a:avLst/>
            </a:prstTxWarp>
          </a:bodyPr>
          <a:lstStyle>
            <a:lvl1pPr>
              <a:defRPr sz="1200">
                <a:latin typeface="Arial" pitchFamily="-65" charset="0"/>
                <a:ea typeface="ＭＳ Ｐゴシック" pitchFamily="-65" charset="-128"/>
                <a:cs typeface="ＭＳ Ｐゴシック" pitchFamily="-65" charset="-128"/>
              </a:defRPr>
            </a:lvl1pPr>
          </a:lstStyle>
          <a:p>
            <a:pPr>
              <a:defRPr/>
            </a:pPr>
            <a:endParaRPr lang="en-US"/>
          </a:p>
        </p:txBody>
      </p:sp>
      <p:sp>
        <p:nvSpPr>
          <p:cNvPr id="3075" name="Rectangle 3"/>
          <p:cNvSpPr>
            <a:spLocks noGrp="1" noChangeArrowheads="1"/>
          </p:cNvSpPr>
          <p:nvPr>
            <p:ph type="dt" idx="1"/>
          </p:nvPr>
        </p:nvSpPr>
        <p:spPr bwMode="auto">
          <a:xfrm>
            <a:off x="4014100" y="0"/>
            <a:ext cx="3070860" cy="468630"/>
          </a:xfrm>
          <a:prstGeom prst="rect">
            <a:avLst/>
          </a:prstGeom>
          <a:noFill/>
          <a:ln w="9525">
            <a:noFill/>
            <a:miter lim="800000"/>
            <a:headEnd/>
            <a:tailEnd/>
          </a:ln>
          <a:effectLst/>
        </p:spPr>
        <p:txBody>
          <a:bodyPr vert="horz" wrap="square" lIns="94046" tIns="47023" rIns="94046" bIns="47023" numCol="1" anchor="t" anchorCtr="0" compatLnSpc="1">
            <a:prstTxWarp prst="textNoShape">
              <a:avLst/>
            </a:prstTxWarp>
          </a:bodyPr>
          <a:lstStyle>
            <a:lvl1pPr algn="r">
              <a:defRPr sz="1200">
                <a:latin typeface="Arial" pitchFamily="-65" charset="0"/>
                <a:ea typeface="ＭＳ Ｐゴシック" pitchFamily="-65" charset="-128"/>
                <a:cs typeface="ＭＳ Ｐゴシック" pitchFamily="-65"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200150" y="703263"/>
            <a:ext cx="4686300" cy="3514725"/>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08660" y="4451985"/>
            <a:ext cx="5669280" cy="4217670"/>
          </a:xfrm>
          <a:prstGeom prst="rect">
            <a:avLst/>
          </a:prstGeom>
          <a:noFill/>
          <a:ln w="9525">
            <a:noFill/>
            <a:miter lim="800000"/>
            <a:headEnd/>
            <a:tailEnd/>
          </a:ln>
          <a:effectLst/>
        </p:spPr>
        <p:txBody>
          <a:bodyPr vert="horz" wrap="square" lIns="94046" tIns="47023" rIns="94046" bIns="47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902343"/>
            <a:ext cx="3070860" cy="468630"/>
          </a:xfrm>
          <a:prstGeom prst="rect">
            <a:avLst/>
          </a:prstGeom>
          <a:noFill/>
          <a:ln w="9525">
            <a:noFill/>
            <a:miter lim="800000"/>
            <a:headEnd/>
            <a:tailEnd/>
          </a:ln>
          <a:effectLst/>
        </p:spPr>
        <p:txBody>
          <a:bodyPr vert="horz" wrap="square" lIns="94046" tIns="47023" rIns="94046" bIns="47023" numCol="1" anchor="b" anchorCtr="0" compatLnSpc="1">
            <a:prstTxWarp prst="textNoShape">
              <a:avLst/>
            </a:prstTxWarp>
          </a:bodyPr>
          <a:lstStyle>
            <a:lvl1pPr>
              <a:defRPr sz="1200">
                <a:latin typeface="Arial" pitchFamily="-65" charset="0"/>
                <a:ea typeface="ＭＳ Ｐゴシック" pitchFamily="-65" charset="-128"/>
                <a:cs typeface="ＭＳ Ｐゴシック" pitchFamily="-65" charset="-128"/>
              </a:defRPr>
            </a:lvl1pPr>
          </a:lstStyle>
          <a:p>
            <a:pPr>
              <a:defRPr/>
            </a:pPr>
            <a:endParaRPr lang="en-US"/>
          </a:p>
        </p:txBody>
      </p:sp>
      <p:sp>
        <p:nvSpPr>
          <p:cNvPr id="3079" name="Rectangle 7"/>
          <p:cNvSpPr>
            <a:spLocks noGrp="1" noChangeArrowheads="1"/>
          </p:cNvSpPr>
          <p:nvPr>
            <p:ph type="sldNum" sz="quarter" idx="5"/>
          </p:nvPr>
        </p:nvSpPr>
        <p:spPr bwMode="auto">
          <a:xfrm>
            <a:off x="4014100" y="8902343"/>
            <a:ext cx="3070860" cy="468630"/>
          </a:xfrm>
          <a:prstGeom prst="rect">
            <a:avLst/>
          </a:prstGeom>
          <a:noFill/>
          <a:ln w="9525">
            <a:noFill/>
            <a:miter lim="800000"/>
            <a:headEnd/>
            <a:tailEnd/>
          </a:ln>
          <a:effectLst/>
        </p:spPr>
        <p:txBody>
          <a:bodyPr vert="horz" wrap="square" lIns="94046" tIns="47023" rIns="94046" bIns="47023" numCol="1" anchor="b" anchorCtr="0" compatLnSpc="1">
            <a:prstTxWarp prst="textNoShape">
              <a:avLst/>
            </a:prstTxWarp>
          </a:bodyPr>
          <a:lstStyle>
            <a:lvl1pPr algn="r">
              <a:defRPr sz="1200">
                <a:latin typeface="Arial" pitchFamily="-65" charset="0"/>
                <a:ea typeface="ＭＳ Ｐゴシック" pitchFamily="-65" charset="-128"/>
                <a:cs typeface="ＭＳ Ｐゴシック" pitchFamily="-65" charset="-128"/>
              </a:defRPr>
            </a:lvl1pPr>
          </a:lstStyle>
          <a:p>
            <a:pPr>
              <a:defRPr/>
            </a:pPr>
            <a:fld id="{60FD7931-E9E0-EE45-965C-CCA2D1AB7FAA}" type="slidenum">
              <a:rPr lang="en-US"/>
              <a:pPr>
                <a:defRPr/>
              </a:pPr>
              <a:t>‹#›</a:t>
            </a:fld>
            <a:endParaRPr lang="en-US"/>
          </a:p>
        </p:txBody>
      </p:sp>
    </p:spTree>
    <p:extLst>
      <p:ext uri="{BB962C8B-B14F-4D97-AF65-F5344CB8AC3E}">
        <p14:creationId xmlns:p14="http://schemas.microsoft.com/office/powerpoint/2010/main" val="19277758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FD7931-E9E0-EE45-965C-CCA2D1AB7FAA}" type="slidenum">
              <a:rPr lang="en-US" smtClean="0"/>
              <a:pPr>
                <a:defRPr/>
              </a:pPr>
              <a:t>1</a:t>
            </a:fld>
            <a:endParaRPr lang="en-US" dirty="0"/>
          </a:p>
        </p:txBody>
      </p:sp>
    </p:spTree>
    <p:extLst>
      <p:ext uri="{BB962C8B-B14F-4D97-AF65-F5344CB8AC3E}">
        <p14:creationId xmlns:p14="http://schemas.microsoft.com/office/powerpoint/2010/main" val="1508860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0833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90625" y="703263"/>
            <a:ext cx="4629150"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317362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892627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33756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611488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348908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99762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33546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FD7931-E9E0-EE45-965C-CCA2D1AB7FAA}" type="slidenum">
              <a:rPr lang="en-US" smtClean="0"/>
              <a:pPr>
                <a:defRPr/>
              </a:pPr>
              <a:t>19</a:t>
            </a:fld>
            <a:endParaRPr lang="en-US" dirty="0"/>
          </a:p>
        </p:txBody>
      </p:sp>
    </p:spTree>
    <p:extLst>
      <p:ext uri="{BB962C8B-B14F-4D97-AF65-F5344CB8AC3E}">
        <p14:creationId xmlns:p14="http://schemas.microsoft.com/office/powerpoint/2010/main" val="2747270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FD7931-E9E0-EE45-965C-CCA2D1AB7FAA}" type="slidenum">
              <a:rPr lang="en-US" smtClean="0"/>
              <a:pPr>
                <a:defRPr/>
              </a:pPr>
              <a:t>20</a:t>
            </a:fld>
            <a:endParaRPr lang="en-US" dirty="0"/>
          </a:p>
        </p:txBody>
      </p:sp>
    </p:spTree>
    <p:extLst>
      <p:ext uri="{BB962C8B-B14F-4D97-AF65-F5344CB8AC3E}">
        <p14:creationId xmlns:p14="http://schemas.microsoft.com/office/powerpoint/2010/main" val="305305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623981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675823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636466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198727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555012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255920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140211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950643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940157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342723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023417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642329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106422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508722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65556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732555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544120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042933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818715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18606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567181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24995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90625" y="703263"/>
            <a:ext cx="4629150"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972731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FD7931-E9E0-EE45-965C-CCA2D1AB7FAA}" type="slidenum">
              <a:rPr lang="en-US" smtClean="0"/>
              <a:pPr>
                <a:defRPr/>
              </a:pPr>
              <a:t>41</a:t>
            </a:fld>
            <a:endParaRPr lang="en-US" dirty="0"/>
          </a:p>
        </p:txBody>
      </p:sp>
    </p:spTree>
    <p:extLst>
      <p:ext uri="{BB962C8B-B14F-4D97-AF65-F5344CB8AC3E}">
        <p14:creationId xmlns:p14="http://schemas.microsoft.com/office/powerpoint/2010/main" val="1754395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896526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039760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771905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0FD7931-E9E0-EE45-965C-CCA2D1AB7FAA}" type="slidenum">
              <a:rPr lang="en-US" smtClean="0"/>
              <a:pPr>
                <a:defRPr/>
              </a:pPr>
              <a:t>45</a:t>
            </a:fld>
            <a:endParaRPr lang="en-US" dirty="0"/>
          </a:p>
        </p:txBody>
      </p:sp>
    </p:spTree>
    <p:extLst>
      <p:ext uri="{BB962C8B-B14F-4D97-AF65-F5344CB8AC3E}">
        <p14:creationId xmlns:p14="http://schemas.microsoft.com/office/powerpoint/2010/main" val="1734475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046643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76230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901077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90625" y="703263"/>
            <a:ext cx="4629150"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49690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90625" y="703263"/>
            <a:ext cx="4629150"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04488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90625" y="703263"/>
            <a:ext cx="4629150"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316340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10523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9038" y="703263"/>
            <a:ext cx="4632325" cy="3473450"/>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521272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130425"/>
            <a:ext cx="7772400" cy="1470025"/>
          </a:xfrm>
        </p:spPr>
        <p:txBody>
          <a:bodyPr/>
          <a:lstStyle>
            <a:lvl1pPr>
              <a:defRPr sz="5400"/>
            </a:lvl1pPr>
          </a:lstStyle>
          <a:p>
            <a:r>
              <a:rPr lang="en-US"/>
              <a:t>Click to edit Master title style</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sz="4000"/>
            </a:lvl1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a:defRPr sz="1600">
                <a:latin typeface="Andy" pitchFamily="66" charset="0"/>
              </a:defRPr>
            </a:lvl1pPr>
          </a:lstStyle>
          <a:p>
            <a:pPr>
              <a:defRPr/>
            </a:pPr>
            <a:fld id="{CE002DD3-44B3-E043-8073-7071B1A1F5AF}" type="datetime1">
              <a:rPr lang="en-US"/>
              <a:pPr>
                <a:defRPr/>
              </a:pPr>
              <a:t>8/23/2024</a:t>
            </a:fld>
            <a:endParaRPr lang="en-U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a:defRPr sz="1600"/>
            </a:lvl1pPr>
          </a:lstStyle>
          <a:p>
            <a:pPr>
              <a:defRPr/>
            </a:pPr>
            <a:r>
              <a:rPr lang="en-US"/>
              <a:t>copyright 2006 www.brainybetty.com ALL RIGHTS RESERVED.</a:t>
            </a:r>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a:lstStyle>
            <a:lvl1pPr>
              <a:defRPr sz="1600"/>
            </a:lvl1pPr>
          </a:lstStyle>
          <a:p>
            <a:pPr>
              <a:defRPr/>
            </a:pPr>
            <a:fld id="{D94EEBF1-D492-5D4E-B4C7-FFDB52E73C4E}" type="slidenum">
              <a:rPr lang="en-US"/>
              <a:pPr>
                <a:defRPr/>
              </a:pPr>
              <a:t>‹#›</a:t>
            </a:fld>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8B66E985-090B-6C48-8DB4-76C82638A6F4}" type="datetime1">
              <a:rPr lang="en-US"/>
              <a:pPr>
                <a:defRPr/>
              </a:pPr>
              <a:t>8/23/2024</a:t>
            </a:fld>
            <a:endParaRPr lang="en-US"/>
          </a:p>
        </p:txBody>
      </p:sp>
      <p:sp>
        <p:nvSpPr>
          <p:cNvPr id="5" name="Rectangle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6" name="Rectangle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26A83AFB-4E21-AB42-935B-59C69F13A343}" type="slidenum">
              <a:rPr lang="en-US"/>
              <a:pPr>
                <a:defRPr/>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E98989CF-C801-A649-B516-0134DA3FC0F9}" type="datetime1">
              <a:rPr lang="en-US"/>
              <a:pPr>
                <a:defRPr/>
              </a:pPr>
              <a:t>8/23/2024</a:t>
            </a:fld>
            <a:endParaRPr lang="en-US"/>
          </a:p>
        </p:txBody>
      </p:sp>
      <p:sp>
        <p:nvSpPr>
          <p:cNvPr id="5" name="Rectangle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6" name="Rectangle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173B1015-0774-B14D-BAF7-16876F89ADCE}" type="slidenum">
              <a:rPr lang="en-US"/>
              <a:pPr>
                <a:defRPr/>
              </a:pPr>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469CC65A-4FA3-8646-8274-F3C12B40CDAF}" type="datetime1">
              <a:rPr lang="en-US"/>
              <a:pPr>
                <a:defRPr/>
              </a:pPr>
              <a:t>8/23/2024</a:t>
            </a:fld>
            <a:endParaRPr lang="en-US"/>
          </a:p>
        </p:txBody>
      </p:sp>
      <p:sp>
        <p:nvSpPr>
          <p:cNvPr id="5" name="Rectangle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6" name="Rectangle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C35515CD-E145-9444-9AFA-3DD181D03A78}" type="slidenum">
              <a:rPr lang="en-US"/>
              <a:pPr>
                <a:defRPr/>
              </a:pPr>
              <a:t>‹#›</a:t>
            </a:fld>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2C0CA9D5-6AA8-F44A-B222-32C1BF02F703}" type="datetime1">
              <a:rPr lang="en-US"/>
              <a:pPr>
                <a:defRPr/>
              </a:pPr>
              <a:t>8/23/2024</a:t>
            </a:fld>
            <a:endParaRPr lang="en-US"/>
          </a:p>
        </p:txBody>
      </p:sp>
      <p:sp>
        <p:nvSpPr>
          <p:cNvPr id="5" name="Rectangle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6" name="Rectangle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2F13C3FE-FE20-B741-B68E-F2CA2E2ACEB3}" type="slidenum">
              <a:rPr lang="en-US"/>
              <a:pPr>
                <a:defRPr/>
              </a:pPr>
              <a:t>‹#›</a:t>
            </a:fld>
            <a:endParaRPr 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3508DA3F-1471-6C49-8EA1-2A24BF4E1132}" type="datetime1">
              <a:rPr lang="en-US"/>
              <a:pPr>
                <a:defRPr/>
              </a:pPr>
              <a:t>8/23/2024</a:t>
            </a:fld>
            <a:endParaRPr lang="en-US"/>
          </a:p>
        </p:txBody>
      </p:sp>
      <p:sp>
        <p:nvSpPr>
          <p:cNvPr id="6" name="Footer Placeholder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7" name="Slide Number Placeholder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049A4420-44DD-8C4C-BEA4-D8518BDC7735}" type="slidenum">
              <a:rPr lang="en-US"/>
              <a:pPr>
                <a:defRPr/>
              </a:pPr>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7A2127A7-A251-DA48-AB66-517640038D30}" type="datetime1">
              <a:rPr lang="en-US"/>
              <a:pPr>
                <a:defRPr/>
              </a:pPr>
              <a:t>8/23/2024</a:t>
            </a:fld>
            <a:endParaRPr lang="en-US"/>
          </a:p>
        </p:txBody>
      </p:sp>
      <p:sp>
        <p:nvSpPr>
          <p:cNvPr id="8" name="Rectangle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9" name="Rectangle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B84BA869-0F35-D542-B1E9-3EB87304C084}" type="slidenum">
              <a:rPr lang="en-US"/>
              <a:pPr>
                <a:defRPr/>
              </a:pPr>
              <a:t>‹#›</a:t>
            </a:fld>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999D3365-16F4-3A46-90A4-D556C2147511}" type="datetime1">
              <a:rPr lang="en-US"/>
              <a:pPr>
                <a:defRPr/>
              </a:pPr>
              <a:t>8/23/2024</a:t>
            </a:fld>
            <a:endParaRPr lang="en-US"/>
          </a:p>
        </p:txBody>
      </p:sp>
      <p:sp>
        <p:nvSpPr>
          <p:cNvPr id="4" name="Rectangle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5" name="Rectangle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8902E2BC-4F89-5F45-86B4-40B9E08987DB}" type="slidenum">
              <a:rPr lang="en-US"/>
              <a:pPr>
                <a:defRPr/>
              </a:pPr>
              <a:t>‹#›</a:t>
            </a:fld>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4595A59E-BF85-7B46-9429-DAEAAD4BB9BF}" type="datetime1">
              <a:rPr lang="en-US"/>
              <a:pPr>
                <a:defRPr/>
              </a:pPr>
              <a:t>8/23/2024</a:t>
            </a:fld>
            <a:endParaRPr lang="en-US"/>
          </a:p>
        </p:txBody>
      </p:sp>
      <p:sp>
        <p:nvSpPr>
          <p:cNvPr id="3" name="Rectangle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4" name="Rectangle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EF2A88C2-1F8F-FF4A-8843-96263C639C3A}" type="slidenum">
              <a:rPr lang="en-US"/>
              <a:pPr>
                <a:defRPr/>
              </a:pPr>
              <a:t>‹#›</a:t>
            </a:fld>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28DDBA84-3CB6-504F-9945-4273AF47D40B}" type="datetime1">
              <a:rPr lang="en-US"/>
              <a:pPr>
                <a:defRPr/>
              </a:pPr>
              <a:t>8/23/2024</a:t>
            </a:fld>
            <a:endParaRPr lang="en-US"/>
          </a:p>
        </p:txBody>
      </p:sp>
      <p:sp>
        <p:nvSpPr>
          <p:cNvPr id="6" name="Footer Placeholder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7" name="Slide Number Placeholder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D5BED148-429D-7547-AA96-50C2639E4A49}" type="slidenum">
              <a:rPr lang="en-US"/>
              <a:pPr>
                <a:defRPr/>
              </a:pPr>
              <a:t>‹#›</a:t>
            </a:fld>
            <a:endParaRPr 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0" y="6613525"/>
            <a:ext cx="2133600" cy="244475"/>
          </a:xfrm>
          <a:prstGeom prst="rect">
            <a:avLst/>
          </a:prstGeom>
          <a:ln/>
        </p:spPr>
        <p:txBody>
          <a:bodyPr/>
          <a:lstStyle>
            <a:lvl1pPr>
              <a:defRPr/>
            </a:lvl1pPr>
          </a:lstStyle>
          <a:p>
            <a:pPr>
              <a:defRPr/>
            </a:pPr>
            <a:fld id="{7D2F4A27-93DC-564D-BB94-86366443385C}" type="datetime1">
              <a:rPr lang="en-US"/>
              <a:pPr>
                <a:defRPr/>
              </a:pPr>
              <a:t>8/23/2024</a:t>
            </a:fld>
            <a:endParaRPr lang="en-US"/>
          </a:p>
        </p:txBody>
      </p:sp>
      <p:sp>
        <p:nvSpPr>
          <p:cNvPr id="6" name="Footer Placeholder 5"/>
          <p:cNvSpPr>
            <a:spLocks noGrp="1" noChangeArrowheads="1"/>
          </p:cNvSpPr>
          <p:nvPr>
            <p:ph type="ftr" sz="quarter" idx="11"/>
          </p:nvPr>
        </p:nvSpPr>
        <p:spPr>
          <a:xfrm>
            <a:off x="2209800" y="6629400"/>
            <a:ext cx="5105400" cy="228600"/>
          </a:xfrm>
          <a:prstGeom prst="rect">
            <a:avLst/>
          </a:prstGeom>
          <a:ln/>
        </p:spPr>
        <p:txBody>
          <a:bodyPr/>
          <a:lstStyle>
            <a:lvl1pPr>
              <a:defRPr/>
            </a:lvl1pPr>
          </a:lstStyle>
          <a:p>
            <a:pPr>
              <a:defRPr/>
            </a:pPr>
            <a:r>
              <a:rPr lang="en-US"/>
              <a:t>copyright 2006 www.brainybetty.com ALL RIGHTS RESERVED.</a:t>
            </a:r>
          </a:p>
        </p:txBody>
      </p:sp>
      <p:sp>
        <p:nvSpPr>
          <p:cNvPr id="7" name="Slide Number Placeholder 6"/>
          <p:cNvSpPr>
            <a:spLocks noGrp="1" noChangeArrowheads="1"/>
          </p:cNvSpPr>
          <p:nvPr>
            <p:ph type="sldNum" sz="quarter" idx="12"/>
          </p:nvPr>
        </p:nvSpPr>
        <p:spPr>
          <a:xfrm>
            <a:off x="7010400" y="6613525"/>
            <a:ext cx="2133600" cy="244475"/>
          </a:xfrm>
          <a:prstGeom prst="rect">
            <a:avLst/>
          </a:prstGeom>
          <a:ln/>
        </p:spPr>
        <p:txBody>
          <a:bodyPr/>
          <a:lstStyle>
            <a:lvl1pPr>
              <a:defRPr/>
            </a:lvl1pPr>
          </a:lstStyle>
          <a:p>
            <a:pPr>
              <a:defRPr/>
            </a:pPr>
            <a:fld id="{E892A9AF-3137-0843-9A8A-7CD27B41490F}" type="slidenum">
              <a:rPr lang="en-US"/>
              <a:pPr>
                <a:defRPr/>
              </a:pPr>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hyperlink" Target="http://www.neeley.tcu.edu/"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2" descr="dividerthingy1"/>
          <p:cNvPicPr>
            <a:picLocks noChangeAspect="1" noChangeArrowheads="1"/>
          </p:cNvPicPr>
          <p:nvPr userDrawn="1"/>
        </p:nvPicPr>
        <p:blipFill>
          <a:blip r:embed="rId14" cstate="print"/>
          <a:srcRect b="52603"/>
          <a:stretch>
            <a:fillRect/>
          </a:stretch>
        </p:blipFill>
        <p:spPr bwMode="auto">
          <a:xfrm>
            <a:off x="533400" y="1"/>
            <a:ext cx="8610600" cy="457199"/>
          </a:xfrm>
          <a:prstGeom prst="rect">
            <a:avLst/>
          </a:prstGeom>
          <a:noFill/>
          <a:ln w="9525">
            <a:noFill/>
            <a:miter lim="800000"/>
            <a:headEnd/>
            <a:tailEnd/>
          </a:ln>
        </p:spPr>
      </p:pic>
      <p:pic>
        <p:nvPicPr>
          <p:cNvPr id="11" name="Picture 10" descr="dividerthingy1"/>
          <p:cNvPicPr>
            <a:picLocks noChangeAspect="1" noChangeArrowheads="1"/>
          </p:cNvPicPr>
          <p:nvPr userDrawn="1"/>
        </p:nvPicPr>
        <p:blipFill>
          <a:blip r:embed="rId15" cstate="print"/>
          <a:srcRect t="52603"/>
          <a:stretch>
            <a:fillRect/>
          </a:stretch>
        </p:blipFill>
        <p:spPr bwMode="auto">
          <a:xfrm>
            <a:off x="533400" y="6400800"/>
            <a:ext cx="8610600" cy="457200"/>
          </a:xfrm>
          <a:prstGeom prst="rect">
            <a:avLst/>
          </a:prstGeom>
          <a:noFill/>
          <a:ln w="9525">
            <a:noFill/>
            <a:miter lim="800000"/>
            <a:headEnd/>
            <a:tailEnd/>
          </a:ln>
        </p:spPr>
      </p:pic>
      <p:pic>
        <p:nvPicPr>
          <p:cNvPr id="12" name="Picture 11" descr="neeley_logo">
            <a:hlinkClick r:id="rId16"/>
          </p:cNvPr>
          <p:cNvPicPr>
            <a:picLocks noChangeAspect="1" noChangeArrowheads="1"/>
          </p:cNvPicPr>
          <p:nvPr userDrawn="1"/>
        </p:nvPicPr>
        <p:blipFill>
          <a:blip r:embed="rId17" cstate="print"/>
          <a:srcRect/>
          <a:stretch>
            <a:fillRect/>
          </a:stretch>
        </p:blipFill>
        <p:spPr bwMode="auto">
          <a:xfrm>
            <a:off x="5562600" y="6400800"/>
            <a:ext cx="3581400" cy="457200"/>
          </a:xfrm>
          <a:prstGeom prst="rect">
            <a:avLst/>
          </a:prstGeom>
          <a:noFill/>
          <a:ln w="9525">
            <a:noFill/>
            <a:miter lim="800000"/>
            <a:headEnd/>
            <a:tailEnd/>
          </a:ln>
        </p:spPr>
      </p:pic>
      <p:sp>
        <p:nvSpPr>
          <p:cNvPr id="13" name="Slide Number Placeholder 6"/>
          <p:cNvSpPr txBox="1">
            <a:spLocks noGrp="1"/>
          </p:cNvSpPr>
          <p:nvPr userDrawn="1"/>
        </p:nvSpPr>
        <p:spPr>
          <a:xfrm>
            <a:off x="6553200" y="6248400"/>
            <a:ext cx="1905000" cy="457200"/>
          </a:xfrm>
          <a:prstGeom prst="rect">
            <a:avLst/>
          </a:prstGeom>
          <a:noFill/>
        </p:spPr>
        <p:txBody>
          <a:bodyPr anchor="ctr"/>
          <a:lstStyle/>
          <a:p>
            <a:pPr algn="r" fontAlgn="auto">
              <a:spcBef>
                <a:spcPts val="0"/>
              </a:spcBef>
              <a:spcAft>
                <a:spcPts val="0"/>
              </a:spcAft>
              <a:defRPr/>
            </a:pPr>
            <a:fld id="{ADB5A981-F0B8-4220-9306-B32AF17E7C21}" type="slidenum">
              <a:rPr lang="en-US" sz="1200">
                <a:solidFill>
                  <a:schemeClr val="tx1">
                    <a:tint val="75000"/>
                  </a:schemeClr>
                </a:solidFill>
                <a:latin typeface="+mn-lt"/>
                <a:cs typeface="+mn-cs"/>
              </a:rPr>
              <a:pPr algn="r" fontAlgn="auto">
                <a:spcBef>
                  <a:spcPts val="0"/>
                </a:spcBef>
                <a:spcAft>
                  <a:spcPts val="0"/>
                </a:spcAft>
                <a:defRPr/>
              </a:pPr>
              <a:t>‹#›</a:t>
            </a:fld>
            <a:endParaRPr lang="en-US" sz="1200" dirty="0">
              <a:solidFill>
                <a:schemeClr val="tx1">
                  <a:tint val="75000"/>
                </a:schemeClr>
              </a:solidFill>
              <a:latin typeface="+mn-lt"/>
              <a:cs typeface="+mn-cs"/>
            </a:endParaRPr>
          </a:p>
        </p:txBody>
      </p:sp>
    </p:spTree>
  </p:cSld>
  <p:clrMap bg1="lt1" tx1="dk1" bg2="lt2" tx2="dk2" accent1="accent1" accent2="accent2" accent3="accent3" accent4="accent4" accent5="accent5" accent6="accent6" hlink="hlink" folHlink="folHlink"/>
  <p:sldLayoutIdLst>
    <p:sldLayoutId id="2147483837"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spd="med"/>
  <p:hf hdr="0"/>
  <p:txStyles>
    <p:titleStyle>
      <a:lvl1pPr algn="ctr" rtl="0" eaLnBrk="0" fontAlgn="base" hangingPunct="0">
        <a:spcBef>
          <a:spcPct val="0"/>
        </a:spcBef>
        <a:spcAft>
          <a:spcPct val="0"/>
        </a:spcAft>
        <a:defRPr sz="48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2pPr>
      <a:lvl3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3pPr>
      <a:lvl4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4pPr>
      <a:lvl5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5pPr>
      <a:lvl6pPr marL="457200" algn="ctr" rtl="0" fontAlgn="base">
        <a:spcBef>
          <a:spcPct val="0"/>
        </a:spcBef>
        <a:spcAft>
          <a:spcPct val="0"/>
        </a:spcAft>
        <a:defRPr sz="4800">
          <a:solidFill>
            <a:schemeClr val="tx2"/>
          </a:solidFill>
          <a:latin typeface="Andy" pitchFamily="66" charset="0"/>
        </a:defRPr>
      </a:lvl6pPr>
      <a:lvl7pPr marL="914400" algn="ctr" rtl="0" fontAlgn="base">
        <a:spcBef>
          <a:spcPct val="0"/>
        </a:spcBef>
        <a:spcAft>
          <a:spcPct val="0"/>
        </a:spcAft>
        <a:defRPr sz="4800">
          <a:solidFill>
            <a:schemeClr val="tx2"/>
          </a:solidFill>
          <a:latin typeface="Andy" pitchFamily="66" charset="0"/>
        </a:defRPr>
      </a:lvl7pPr>
      <a:lvl8pPr marL="1371600" algn="ctr" rtl="0" fontAlgn="base">
        <a:spcBef>
          <a:spcPct val="0"/>
        </a:spcBef>
        <a:spcAft>
          <a:spcPct val="0"/>
        </a:spcAft>
        <a:defRPr sz="4800">
          <a:solidFill>
            <a:schemeClr val="tx2"/>
          </a:solidFill>
          <a:latin typeface="Andy" pitchFamily="66" charset="0"/>
        </a:defRPr>
      </a:lvl8pPr>
      <a:lvl9pPr marL="1828800" algn="ctr" rtl="0" fontAlgn="base">
        <a:spcBef>
          <a:spcPct val="0"/>
        </a:spcBef>
        <a:spcAft>
          <a:spcPct val="0"/>
        </a:spcAft>
        <a:defRPr sz="4800">
          <a:solidFill>
            <a:schemeClr val="tx2"/>
          </a:solidFill>
          <a:latin typeface="Andy" pitchFamily="66"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32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8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4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400">
          <a:solidFill>
            <a:schemeClr val="tx1"/>
          </a:solidFill>
          <a:latin typeface="+mn-lt"/>
          <a:ea typeface="ＭＳ Ｐゴシック" charset="-128"/>
        </a:defRPr>
      </a:lvl5pPr>
      <a:lvl6pPr marL="2514600" indent="-228600" algn="l" rtl="0" fontAlgn="base">
        <a:spcBef>
          <a:spcPct val="20000"/>
        </a:spcBef>
        <a:spcAft>
          <a:spcPct val="0"/>
        </a:spcAft>
        <a:buChar char="»"/>
        <a:defRPr sz="2400">
          <a:solidFill>
            <a:schemeClr val="tx1"/>
          </a:solidFill>
          <a:latin typeface="+mn-lt"/>
          <a:ea typeface="ＭＳ Ｐゴシック" charset="-128"/>
        </a:defRPr>
      </a:lvl6pPr>
      <a:lvl7pPr marL="2971800" indent="-228600" algn="l" rtl="0" fontAlgn="base">
        <a:spcBef>
          <a:spcPct val="20000"/>
        </a:spcBef>
        <a:spcAft>
          <a:spcPct val="0"/>
        </a:spcAft>
        <a:buChar char="»"/>
        <a:defRPr sz="2400">
          <a:solidFill>
            <a:schemeClr val="tx1"/>
          </a:solidFill>
          <a:latin typeface="+mn-lt"/>
          <a:ea typeface="ＭＳ Ｐゴシック" charset="-128"/>
        </a:defRPr>
      </a:lvl7pPr>
      <a:lvl8pPr marL="3429000" indent="-228600" algn="l" rtl="0" fontAlgn="base">
        <a:spcBef>
          <a:spcPct val="20000"/>
        </a:spcBef>
        <a:spcAft>
          <a:spcPct val="0"/>
        </a:spcAft>
        <a:buChar char="»"/>
        <a:defRPr sz="2400">
          <a:solidFill>
            <a:schemeClr val="tx1"/>
          </a:solidFill>
          <a:latin typeface="+mn-lt"/>
          <a:ea typeface="ＭＳ Ｐゴシック" charset="-128"/>
        </a:defRPr>
      </a:lvl8pPr>
      <a:lvl9pPr marL="3886200" indent="-228600" algn="l" rtl="0" fontAlgn="base">
        <a:spcBef>
          <a:spcPct val="20000"/>
        </a:spcBef>
        <a:spcAft>
          <a:spcPct val="0"/>
        </a:spcAft>
        <a:buChar char="»"/>
        <a:defRPr sz="2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slide" Target="slide3.xml"/><Relationship Id="rId5" Type="http://schemas.openxmlformats.org/officeDocument/2006/relationships/image" Target="../media/image32.pn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3.xml"/><Relationship Id="rId5" Type="http://schemas.openxmlformats.org/officeDocument/2006/relationships/image" Target="../media/image29.jpeg"/><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3.xml"/><Relationship Id="rId5" Type="http://schemas.openxmlformats.org/officeDocument/2006/relationships/image" Target="../media/image10.jpe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slide" Target="slide3.xml"/><Relationship Id="rId5" Type="http://schemas.openxmlformats.org/officeDocument/2006/relationships/image" Target="../media/image10.jpe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slide" Target="slide3.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1.png"/><Relationship Id="rId5" Type="http://schemas.openxmlformats.org/officeDocument/2006/relationships/slide" Target="slide3.xml"/><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slideLayout" Target="../slideLayouts/slideLayout7.xml"/><Relationship Id="rId7" Type="http://schemas.openxmlformats.org/officeDocument/2006/relationships/image" Target="../media/image47.JP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hyperlink" Target="http://www.gapminder.org/" TargetMode="External"/><Relationship Id="rId5" Type="http://schemas.openxmlformats.org/officeDocument/2006/relationships/image" Target="../media/image46.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slide" Target="slide3.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5.emf"/><Relationship Id="rId5" Type="http://schemas.openxmlformats.org/officeDocument/2006/relationships/oleObject" Target="../embeddings/oleObject2.bin"/><Relationship Id="rId4" Type="http://schemas.openxmlformats.org/officeDocument/2006/relationships/image" Target="../media/image54.emf"/></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slide" Target="slide3.xml"/><Relationship Id="rId4" Type="http://schemas.openxmlformats.org/officeDocument/2006/relationships/image" Target="../media/image60.gif"/></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slide" Target="slide21.xml"/><Relationship Id="rId4" Type="http://schemas.openxmlformats.org/officeDocument/2006/relationships/image" Target="../media/image11.jpeg"/><Relationship Id="rId9"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slide" Target="slide3.xml"/><Relationship Id="rId5" Type="http://schemas.openxmlformats.org/officeDocument/2006/relationships/image" Target="../media/image19.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slide" Target="sl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74.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jp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customXml" Target="../ink/ink1.xml"/><Relationship Id="rId4" Type="http://schemas.openxmlformats.org/officeDocument/2006/relationships/image" Target="../media/image80.emf"/></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86.emf"/><Relationship Id="rId5" Type="http://schemas.openxmlformats.org/officeDocument/2006/relationships/image" Target="../media/image85.JP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slide" Target="slide3.xml"/><Relationship Id="rId5" Type="http://schemas.openxmlformats.org/officeDocument/2006/relationships/image" Target="../media/image10.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slideLayout" Target="../slideLayouts/slideLayout4.xml"/><Relationship Id="rId7" Type="http://schemas.openxmlformats.org/officeDocument/2006/relationships/image" Target="../media/image10.jpe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notesSlide" Target="../notesSlides/notesSlide6.xml"/><Relationship Id="rId9"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jpeg"/><Relationship Id="rId7" Type="http://schemas.openxmlformats.org/officeDocument/2006/relationships/image" Target="../media/image26.png"/><Relationship Id="rId12"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15.jpe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30.emf"/><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ChangeArrowheads="1"/>
          </p:cNvSpPr>
          <p:nvPr/>
        </p:nvSpPr>
        <p:spPr bwMode="auto">
          <a:xfrm>
            <a:off x="2209800" y="457200"/>
            <a:ext cx="6327775" cy="1114425"/>
          </a:xfrm>
          <a:prstGeom prst="rect">
            <a:avLst/>
          </a:prstGeo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lvl1pPr algn="ctr" rtl="0" eaLnBrk="0" fontAlgn="base" hangingPunct="0">
              <a:spcBef>
                <a:spcPct val="0"/>
              </a:spcBef>
              <a:spcAft>
                <a:spcPct val="0"/>
              </a:spcAft>
              <a:defRPr sz="5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2pPr>
            <a:lvl3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3pPr>
            <a:lvl4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4pPr>
            <a:lvl5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5pPr>
            <a:lvl6pPr marL="457200" algn="ctr" rtl="0" fontAlgn="base">
              <a:spcBef>
                <a:spcPct val="0"/>
              </a:spcBef>
              <a:spcAft>
                <a:spcPct val="0"/>
              </a:spcAft>
              <a:defRPr sz="4800">
                <a:solidFill>
                  <a:schemeClr val="tx2"/>
                </a:solidFill>
                <a:latin typeface="Andy" pitchFamily="66" charset="0"/>
              </a:defRPr>
            </a:lvl6pPr>
            <a:lvl7pPr marL="914400" algn="ctr" rtl="0" fontAlgn="base">
              <a:spcBef>
                <a:spcPct val="0"/>
              </a:spcBef>
              <a:spcAft>
                <a:spcPct val="0"/>
              </a:spcAft>
              <a:defRPr sz="4800">
                <a:solidFill>
                  <a:schemeClr val="tx2"/>
                </a:solidFill>
                <a:latin typeface="Andy" pitchFamily="66" charset="0"/>
              </a:defRPr>
            </a:lvl7pPr>
            <a:lvl8pPr marL="1371600" algn="ctr" rtl="0" fontAlgn="base">
              <a:spcBef>
                <a:spcPct val="0"/>
              </a:spcBef>
              <a:spcAft>
                <a:spcPct val="0"/>
              </a:spcAft>
              <a:defRPr sz="4800">
                <a:solidFill>
                  <a:schemeClr val="tx2"/>
                </a:solidFill>
                <a:latin typeface="Andy" pitchFamily="66" charset="0"/>
              </a:defRPr>
            </a:lvl8pPr>
            <a:lvl9pPr marL="1828800" algn="ctr" rtl="0" fontAlgn="base">
              <a:spcBef>
                <a:spcPct val="0"/>
              </a:spcBef>
              <a:spcAft>
                <a:spcPct val="0"/>
              </a:spcAft>
              <a:defRPr sz="4800">
                <a:solidFill>
                  <a:schemeClr val="tx2"/>
                </a:solidFill>
                <a:latin typeface="Andy" pitchFamily="66" charset="0"/>
              </a:defRPr>
            </a:lvl9pPr>
          </a:lstStyle>
          <a:p>
            <a:r>
              <a:rPr lang="en-US" sz="2800" b="1" dirty="0">
                <a:solidFill>
                  <a:srgbClr val="7030A0"/>
                </a:solidFill>
                <a:latin typeface="Arial" charset="0"/>
                <a:cs typeface="Arial" charset="0"/>
              </a:rPr>
              <a:t>Course Introduction</a:t>
            </a:r>
          </a:p>
          <a:p>
            <a:r>
              <a:rPr lang="en-US" sz="2800" b="1" dirty="0">
                <a:solidFill>
                  <a:srgbClr val="7030A0"/>
                </a:solidFill>
                <a:latin typeface="Arial" charset="0"/>
                <a:cs typeface="Arial" charset="0"/>
              </a:rPr>
              <a:t>Business Analytics, Review</a:t>
            </a:r>
          </a:p>
        </p:txBody>
      </p:sp>
      <p:pic>
        <p:nvPicPr>
          <p:cNvPr id="6" name="Picture 5" descr="neeley_logo_hex.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690050"/>
            <a:ext cx="4724400" cy="710750"/>
          </a:xfrm>
          <a:prstGeom prst="rect">
            <a:avLst/>
          </a:prstGeom>
        </p:spPr>
      </p:pic>
      <p:sp>
        <p:nvSpPr>
          <p:cNvPr id="7" name="TextBox 6"/>
          <p:cNvSpPr txBox="1"/>
          <p:nvPr/>
        </p:nvSpPr>
        <p:spPr>
          <a:xfrm>
            <a:off x="4127258" y="5715000"/>
            <a:ext cx="2210862" cy="369332"/>
          </a:xfrm>
          <a:prstGeom prst="rect">
            <a:avLst/>
          </a:prstGeom>
          <a:noFill/>
        </p:spPr>
        <p:txBody>
          <a:bodyPr wrap="none" rtlCol="0">
            <a:spAutoFit/>
            <a:scene3d>
              <a:camera prst="obliqueTopLeft"/>
              <a:lightRig rig="threePt" dir="t"/>
            </a:scene3d>
            <a:sp3d extrusionH="57150">
              <a:bevelT w="38100" h="38100"/>
              <a:bevelB w="38100" h="38100"/>
            </a:sp3d>
          </a:bodyPr>
          <a:lstStyle/>
          <a:p>
            <a:r>
              <a:rPr lang="en-US" b="1" dirty="0">
                <a:solidFill>
                  <a:srgbClr val="310081"/>
                </a:solidFill>
                <a:latin typeface="Arial"/>
              </a:rPr>
              <a:t>Graduate Program</a:t>
            </a:r>
          </a:p>
        </p:txBody>
      </p:sp>
      <p:sp>
        <p:nvSpPr>
          <p:cNvPr id="8" name="TextBox 7"/>
          <p:cNvSpPr txBox="1"/>
          <p:nvPr/>
        </p:nvSpPr>
        <p:spPr>
          <a:xfrm>
            <a:off x="762000" y="5345668"/>
            <a:ext cx="2292928" cy="369332"/>
          </a:xfrm>
          <a:prstGeom prst="rect">
            <a:avLst/>
          </a:prstGeom>
          <a:noFill/>
        </p:spPr>
        <p:txBody>
          <a:bodyPr wrap="none" rtlCol="0">
            <a:spAutoFit/>
          </a:bodyPr>
          <a:lstStyle/>
          <a:p>
            <a:r>
              <a:rPr lang="en-US" b="1" dirty="0">
                <a:latin typeface="Arial"/>
                <a:cs typeface="Arial"/>
              </a:rPr>
              <a:t>Business Analytics</a:t>
            </a:r>
            <a:endParaRPr lang="en-US" sz="1800" b="1" dirty="0">
              <a:latin typeface="Arial"/>
              <a:cs typeface="Arial"/>
            </a:endParaRPr>
          </a:p>
        </p:txBody>
      </p:sp>
      <p:pic>
        <p:nvPicPr>
          <p:cNvPr id="9" name="Picture 8" descr="Unknown.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5613850"/>
            <a:ext cx="1013302" cy="749300"/>
          </a:xfrm>
          <a:prstGeom prst="rect">
            <a:avLst/>
          </a:prstGeom>
        </p:spPr>
      </p:pic>
      <p:pic>
        <p:nvPicPr>
          <p:cNvPr id="10" name="Picture 9" descr="analytic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1524000"/>
            <a:ext cx="5181600" cy="3886200"/>
          </a:xfrm>
          <a:prstGeom prst="rect">
            <a:avLst/>
          </a:prstGeom>
        </p:spPr>
      </p:pic>
    </p:spTree>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50178" y="177800"/>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1800" b="1" kern="1200" dirty="0">
                <a:solidFill>
                  <a:srgbClr val="7030A0"/>
                </a:solidFill>
                <a:latin typeface="Arial" charset="0"/>
                <a:ea typeface="Arial" charset="0"/>
                <a:cs typeface="Arial" charset="0"/>
              </a:rPr>
              <a:t> Decision / Classification Tree Application</a:t>
            </a:r>
            <a:br>
              <a:rPr lang="en-US" sz="1800" b="1" kern="1200" dirty="0">
                <a:solidFill>
                  <a:srgbClr val="7030A0"/>
                </a:solidFill>
                <a:latin typeface="Arial" charset="0"/>
                <a:ea typeface="Arial" charset="0"/>
                <a:cs typeface="Arial" charset="0"/>
              </a:rPr>
            </a:br>
            <a:r>
              <a:rPr lang="en-US" sz="1800" b="1" kern="1200" dirty="0">
                <a:solidFill>
                  <a:srgbClr val="7030A0"/>
                </a:solidFill>
                <a:latin typeface="Arial" charset="0"/>
                <a:ea typeface="Arial" charset="0"/>
                <a:cs typeface="Arial" charset="0"/>
              </a:rPr>
              <a:t>Visualizing The Raw Data</a:t>
            </a:r>
          </a:p>
        </p:txBody>
      </p:sp>
      <p:grpSp>
        <p:nvGrpSpPr>
          <p:cNvPr id="8" name="Group 7"/>
          <p:cNvGrpSpPr/>
          <p:nvPr/>
        </p:nvGrpSpPr>
        <p:grpSpPr>
          <a:xfrm>
            <a:off x="619991" y="421011"/>
            <a:ext cx="1818873" cy="457200"/>
            <a:chOff x="619991" y="421011"/>
            <a:chExt cx="1818873" cy="457200"/>
          </a:xfrm>
        </p:grpSpPr>
        <p:sp>
          <p:nvSpPr>
            <p:cNvPr id="9" name="Rectangle 8"/>
            <p:cNvSpPr/>
            <p:nvPr/>
          </p:nvSpPr>
          <p:spPr>
            <a:xfrm>
              <a:off x="619991" y="421011"/>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Descriptive</a:t>
              </a:r>
            </a:p>
            <a:p>
              <a:pPr algn="ctr"/>
              <a:r>
                <a:rPr lang="en-US" sz="1000" b="1" dirty="0">
                  <a:solidFill>
                    <a:schemeClr val="tx1"/>
                  </a:solidFill>
                  <a:latin typeface="Arial" charset="0"/>
                  <a:ea typeface="Arial" charset="0"/>
                  <a:cs typeface="Arial" charset="0"/>
                </a:rPr>
                <a:t> Analytics</a:t>
              </a:r>
            </a:p>
          </p:txBody>
        </p:sp>
        <p:pic>
          <p:nvPicPr>
            <p:cNvPr id="10" name="Picture 9"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322" y="546963"/>
            <a:ext cx="789270" cy="78927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1518" y="1121422"/>
            <a:ext cx="6125779" cy="4904288"/>
          </a:xfrm>
          <a:prstGeom prst="rect">
            <a:avLst/>
          </a:prstGeom>
        </p:spPr>
      </p:pic>
      <p:sp>
        <p:nvSpPr>
          <p:cNvPr id="17" name="Action Button: Custom 16">
            <a:hlinkClick r:id="rId6"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417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50178" y="177800"/>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400" b="1" kern="1200" dirty="0">
                <a:solidFill>
                  <a:srgbClr val="7030A0"/>
                </a:solidFill>
                <a:latin typeface="Arial" charset="0"/>
                <a:ea typeface="Arial" charset="0"/>
                <a:cs typeface="Arial" charset="0"/>
              </a:rPr>
              <a:t> Interpret the Results</a:t>
            </a:r>
            <a:endParaRPr lang="en-US" sz="2400" b="1" kern="1200" dirty="0">
              <a:solidFill>
                <a:srgbClr val="FF0000"/>
              </a:solidFill>
              <a:latin typeface="Arial" charset="0"/>
              <a:ea typeface="Arial" charset="0"/>
              <a:cs typeface="Arial" charset="0"/>
            </a:endParaRPr>
          </a:p>
        </p:txBody>
      </p:sp>
      <p:grpSp>
        <p:nvGrpSpPr>
          <p:cNvPr id="16" name="Group 15"/>
          <p:cNvGrpSpPr/>
          <p:nvPr/>
        </p:nvGrpSpPr>
        <p:grpSpPr>
          <a:xfrm>
            <a:off x="609600" y="413678"/>
            <a:ext cx="1829264" cy="457200"/>
            <a:chOff x="609600" y="413678"/>
            <a:chExt cx="1829264" cy="457200"/>
          </a:xfrm>
        </p:grpSpPr>
        <p:sp>
          <p:nvSpPr>
            <p:cNvPr id="17" name="Rectangle 16"/>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8" name="Picture 17"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sp>
        <p:nvSpPr>
          <p:cNvPr id="25" name="Action Button: Custom 24">
            <a:hlinkClick r:id="rId4"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A diagram of a company&#10;&#10;Description automatically generated">
            <a:extLst>
              <a:ext uri="{FF2B5EF4-FFF2-40B4-BE49-F238E27FC236}">
                <a16:creationId xmlns:a16="http://schemas.microsoft.com/office/drawing/2014/main" id="{4D440191-7AAE-1783-CD3B-5D3A65E944E6}"/>
              </a:ext>
            </a:extLst>
          </p:cNvPr>
          <p:cNvPicPr>
            <a:picLocks noChangeAspect="1"/>
          </p:cNvPicPr>
          <p:nvPr/>
        </p:nvPicPr>
        <p:blipFill>
          <a:blip r:embed="rId5"/>
          <a:stretch>
            <a:fillRect/>
          </a:stretch>
        </p:blipFill>
        <p:spPr>
          <a:xfrm>
            <a:off x="1447800" y="1301750"/>
            <a:ext cx="6846022" cy="4778562"/>
          </a:xfrm>
          <a:prstGeom prst="rect">
            <a:avLst/>
          </a:prstGeom>
        </p:spPr>
      </p:pic>
    </p:spTree>
    <p:extLst>
      <p:ext uri="{BB962C8B-B14F-4D97-AF65-F5344CB8AC3E}">
        <p14:creationId xmlns:p14="http://schemas.microsoft.com/office/powerpoint/2010/main" val="3465892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latin typeface="Arial" charset="0"/>
                <a:ea typeface="Arial" charset="0"/>
                <a:cs typeface="Arial" charset="0"/>
              </a:rPr>
              <a:t> Cluster Analysis</a:t>
            </a:r>
            <a:br>
              <a:rPr lang="en-US" sz="2800" b="1" kern="1200" dirty="0">
                <a:solidFill>
                  <a:srgbClr val="7030A0"/>
                </a:solidFill>
                <a:latin typeface="Arial" charset="0"/>
                <a:ea typeface="Arial" charset="0"/>
                <a:cs typeface="Arial" charset="0"/>
              </a:rPr>
            </a:br>
            <a:r>
              <a:rPr lang="en-US" sz="2800" b="1" kern="1200" dirty="0">
                <a:solidFill>
                  <a:srgbClr val="7030A0"/>
                </a:solidFill>
                <a:latin typeface="Arial" charset="0"/>
                <a:ea typeface="Arial" charset="0"/>
                <a:cs typeface="Arial" charset="0"/>
              </a:rPr>
              <a:t>Unsupervised Learning</a:t>
            </a:r>
          </a:p>
        </p:txBody>
      </p:sp>
      <p:pic>
        <p:nvPicPr>
          <p:cNvPr id="2" name="Picture 1" descr="Screen Shot 2015-10-31 at 11.46.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286000"/>
            <a:ext cx="3886200" cy="2546956"/>
          </a:xfrm>
          <a:prstGeom prst="rect">
            <a:avLst/>
          </a:prstGeom>
        </p:spPr>
      </p:pic>
      <p:sp>
        <p:nvSpPr>
          <p:cNvPr id="6" name="TextBox 5"/>
          <p:cNvSpPr txBox="1"/>
          <p:nvPr/>
        </p:nvSpPr>
        <p:spPr>
          <a:xfrm>
            <a:off x="4177307" y="4832956"/>
            <a:ext cx="1547218" cy="246221"/>
          </a:xfrm>
          <a:prstGeom prst="rect">
            <a:avLst/>
          </a:prstGeom>
          <a:noFill/>
        </p:spPr>
        <p:txBody>
          <a:bodyPr wrap="none" rtlCol="0">
            <a:spAutoFit/>
          </a:bodyPr>
          <a:lstStyle/>
          <a:p>
            <a:r>
              <a:rPr lang="en-US" sz="1000" b="1">
                <a:latin typeface="Arial" charset="0"/>
                <a:ea typeface="Arial" charset="0"/>
                <a:cs typeface="Arial" charset="0"/>
              </a:rPr>
              <a:t>lead </a:t>
            </a:r>
            <a:r>
              <a:rPr lang="en-US" sz="1000" b="1" dirty="0">
                <a:latin typeface="Arial" charset="0"/>
                <a:ea typeface="Arial" charset="0"/>
                <a:cs typeface="Arial" charset="0"/>
              </a:rPr>
              <a:t>time performance</a:t>
            </a:r>
          </a:p>
        </p:txBody>
      </p:sp>
      <p:sp>
        <p:nvSpPr>
          <p:cNvPr id="12" name="TextBox 11"/>
          <p:cNvSpPr txBox="1"/>
          <p:nvPr/>
        </p:nvSpPr>
        <p:spPr>
          <a:xfrm rot="16200000">
            <a:off x="2148074" y="3530195"/>
            <a:ext cx="1553630" cy="246221"/>
          </a:xfrm>
          <a:prstGeom prst="rect">
            <a:avLst/>
          </a:prstGeom>
          <a:noFill/>
        </p:spPr>
        <p:txBody>
          <a:bodyPr wrap="none" rtlCol="0">
            <a:spAutoFit/>
          </a:bodyPr>
          <a:lstStyle/>
          <a:p>
            <a:r>
              <a:rPr lang="en-US" sz="1000" b="1">
                <a:latin typeface="Arial" charset="0"/>
                <a:ea typeface="Arial" charset="0"/>
                <a:cs typeface="Arial" charset="0"/>
              </a:rPr>
              <a:t>reliability </a:t>
            </a:r>
            <a:r>
              <a:rPr lang="en-US" sz="1000" b="1" dirty="0">
                <a:latin typeface="Arial" charset="0"/>
                <a:ea typeface="Arial" charset="0"/>
                <a:cs typeface="Arial" charset="0"/>
              </a:rPr>
              <a:t>performance</a:t>
            </a:r>
          </a:p>
        </p:txBody>
      </p:sp>
      <p:sp>
        <p:nvSpPr>
          <p:cNvPr id="13" name="Action Button: Custom 12">
            <a:hlinkClick r:id="rId4"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609600" y="413678"/>
            <a:ext cx="1829264" cy="457200"/>
            <a:chOff x="609600" y="413678"/>
            <a:chExt cx="1829264" cy="457200"/>
          </a:xfrm>
        </p:grpSpPr>
        <p:sp>
          <p:nvSpPr>
            <p:cNvPr id="17" name="Rectangle 16"/>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8" name="Picture 17" descr="images.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spTree>
    <p:extLst>
      <p:ext uri="{BB962C8B-B14F-4D97-AF65-F5344CB8AC3E}">
        <p14:creationId xmlns:p14="http://schemas.microsoft.com/office/powerpoint/2010/main" val="353882286"/>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50178" y="177800"/>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400" b="1" kern="1200" dirty="0">
                <a:solidFill>
                  <a:srgbClr val="7030A0"/>
                </a:solidFill>
                <a:latin typeface="Arial" charset="0"/>
                <a:ea typeface="Arial" charset="0"/>
                <a:cs typeface="Arial" charset="0"/>
              </a:rPr>
              <a:t> Cluster Analysis Application</a:t>
            </a:r>
            <a:br>
              <a:rPr lang="en-US" sz="2400" b="1" kern="1200" dirty="0">
                <a:solidFill>
                  <a:srgbClr val="7030A0"/>
                </a:solidFill>
                <a:latin typeface="Arial" charset="0"/>
                <a:ea typeface="Arial" charset="0"/>
                <a:cs typeface="Arial" charset="0"/>
              </a:rPr>
            </a:br>
            <a:r>
              <a:rPr lang="en-US" sz="2400" b="1" kern="1200" dirty="0">
                <a:solidFill>
                  <a:srgbClr val="7030A0"/>
                </a:solidFill>
                <a:latin typeface="Arial" charset="0"/>
                <a:ea typeface="Arial" charset="0"/>
                <a:cs typeface="Arial" charset="0"/>
              </a:rPr>
              <a:t>The Business Issues</a:t>
            </a:r>
          </a:p>
        </p:txBody>
      </p:sp>
      <p:sp>
        <p:nvSpPr>
          <p:cNvPr id="6" name="Content Placeholder 1"/>
          <p:cNvSpPr>
            <a:spLocks noGrp="1"/>
          </p:cNvSpPr>
          <p:nvPr>
            <p:ph idx="1"/>
          </p:nvPr>
        </p:nvSpPr>
        <p:spPr>
          <a:xfrm>
            <a:off x="772391" y="1143000"/>
            <a:ext cx="7914409" cy="1574800"/>
          </a:xfrm>
        </p:spPr>
        <p:txBody>
          <a:bodyPr>
            <a:scene3d>
              <a:camera prst="orthographicFront"/>
              <a:lightRig rig="threePt" dir="t"/>
            </a:scene3d>
            <a:sp3d extrusionH="57150">
              <a:bevelT w="38100" h="38100"/>
            </a:sp3d>
          </a:bodyPr>
          <a:lstStyle/>
          <a:p>
            <a:pPr lvl="1">
              <a:buClr>
                <a:schemeClr val="accent2">
                  <a:lumMod val="75000"/>
                </a:schemeClr>
              </a:buClr>
              <a:buSzPct val="90000"/>
            </a:pPr>
            <a:r>
              <a:rPr lang="en-US" sz="1200" dirty="0">
                <a:latin typeface="Arial" charset="0"/>
                <a:ea typeface="Arial" charset="0"/>
                <a:cs typeface="Arial" charset="0"/>
              </a:rPr>
              <a:t>We are constantly redeploying our support resources without any strategy or direction.  Our support department has grown overall and is over budget.  We don’t know if this growth is useful.  Customer complaints are increasing overall.</a:t>
            </a:r>
          </a:p>
          <a:p>
            <a:pPr lvl="1">
              <a:buClr>
                <a:schemeClr val="accent2">
                  <a:lumMod val="75000"/>
                </a:schemeClr>
              </a:buClr>
              <a:buSzPct val="90000"/>
            </a:pPr>
            <a:r>
              <a:rPr lang="en-US" sz="1200" dirty="0">
                <a:latin typeface="Arial" charset="0"/>
                <a:ea typeface="Arial" charset="0"/>
                <a:cs typeface="Arial" charset="0"/>
              </a:rPr>
              <a:t>Revenues have been increasing, yet profitability has been flat.</a:t>
            </a:r>
          </a:p>
          <a:p>
            <a:pPr lvl="1">
              <a:buClr>
                <a:schemeClr val="accent2">
                  <a:lumMod val="75000"/>
                </a:schemeClr>
              </a:buClr>
              <a:buSzPct val="90000"/>
            </a:pPr>
            <a:r>
              <a:rPr lang="en-US" sz="1200" dirty="0">
                <a:latin typeface="Arial" charset="0"/>
                <a:ea typeface="Arial" charset="0"/>
                <a:cs typeface="Arial" charset="0"/>
              </a:rPr>
              <a:t>Marketing feels it does not understand the customer base and where to allocate resources.  For instance, which customers should be handled with special care?  Which customers should receive more support?  Are we spending too much time with some customers?</a:t>
            </a:r>
          </a:p>
          <a:p>
            <a:pPr>
              <a:buClr>
                <a:schemeClr val="accent2">
                  <a:lumMod val="75000"/>
                </a:schemeClr>
              </a:buClr>
              <a:buSzPct val="90000"/>
            </a:pPr>
            <a:endParaRPr lang="en-US" sz="1200" dirty="0">
              <a:latin typeface="Arial" charset="0"/>
              <a:ea typeface="Arial" charset="0"/>
              <a:cs typeface="Arial" charset="0"/>
            </a:endParaRPr>
          </a:p>
        </p:txBody>
      </p:sp>
      <p:grpSp>
        <p:nvGrpSpPr>
          <p:cNvPr id="11" name="Group 10"/>
          <p:cNvGrpSpPr/>
          <p:nvPr/>
        </p:nvGrpSpPr>
        <p:grpSpPr>
          <a:xfrm>
            <a:off x="609600" y="413678"/>
            <a:ext cx="1829264" cy="457200"/>
            <a:chOff x="609600" y="413678"/>
            <a:chExt cx="1829264" cy="457200"/>
          </a:xfrm>
        </p:grpSpPr>
        <p:sp>
          <p:nvSpPr>
            <p:cNvPr id="12" name="Rectangle 11"/>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3" name="Picture 12"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pic>
        <p:nvPicPr>
          <p:cNvPr id="14" name="Picture 13"/>
          <p:cNvPicPr>
            <a:picLocks noChangeAspect="1"/>
          </p:cNvPicPr>
          <p:nvPr/>
        </p:nvPicPr>
        <p:blipFill>
          <a:blip r:embed="rId4"/>
          <a:stretch>
            <a:fillRect/>
          </a:stretch>
        </p:blipFill>
        <p:spPr>
          <a:xfrm>
            <a:off x="4292600" y="2895600"/>
            <a:ext cx="2946400" cy="2870200"/>
          </a:xfrm>
          <a:prstGeom prst="rect">
            <a:avLst/>
          </a:prstGeom>
        </p:spPr>
      </p:pic>
      <p:grpSp>
        <p:nvGrpSpPr>
          <p:cNvPr id="15" name="Group 14"/>
          <p:cNvGrpSpPr/>
          <p:nvPr/>
        </p:nvGrpSpPr>
        <p:grpSpPr>
          <a:xfrm>
            <a:off x="5896697" y="5562600"/>
            <a:ext cx="305029" cy="316049"/>
            <a:chOff x="1905000" y="6324600"/>
            <a:chExt cx="457200" cy="457200"/>
          </a:xfrm>
          <a:effectLst/>
        </p:grpSpPr>
        <p:sp>
          <p:nvSpPr>
            <p:cNvPr id="16" name="Oval 15"/>
            <p:cNvSpPr/>
            <p:nvPr/>
          </p:nvSpPr>
          <p:spPr>
            <a:xfrm>
              <a:off x="1905000" y="63246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057400" y="64770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209800" y="66294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2074506" y="3429000"/>
            <a:ext cx="1526380" cy="738664"/>
          </a:xfrm>
          <a:prstGeom prst="rect">
            <a:avLst/>
          </a:prstGeom>
          <a:noFill/>
        </p:spPr>
        <p:txBody>
          <a:bodyPr wrap="none" rtlCol="0">
            <a:spAutoFit/>
          </a:bodyPr>
          <a:lstStyle/>
          <a:p>
            <a:r>
              <a:rPr lang="en-US" sz="1400" b="1" dirty="0">
                <a:latin typeface="Arial" charset="0"/>
                <a:ea typeface="Arial" charset="0"/>
                <a:cs typeface="Arial" charset="0"/>
              </a:rPr>
              <a:t>414 instances</a:t>
            </a:r>
          </a:p>
          <a:p>
            <a:r>
              <a:rPr lang="en-US" sz="1400" b="1" dirty="0">
                <a:latin typeface="Arial" charset="0"/>
                <a:ea typeface="Arial" charset="0"/>
                <a:cs typeface="Arial" charset="0"/>
              </a:rPr>
              <a:t>3 features</a:t>
            </a:r>
          </a:p>
          <a:p>
            <a:r>
              <a:rPr lang="en-US" sz="1400" b="1" dirty="0">
                <a:latin typeface="Arial" charset="0"/>
                <a:ea typeface="Arial" charset="0"/>
                <a:cs typeface="Arial" charset="0"/>
              </a:rPr>
              <a:t>No target / label</a:t>
            </a:r>
          </a:p>
        </p:txBody>
      </p:sp>
      <p:pic>
        <p:nvPicPr>
          <p:cNvPr id="21" name="Picture 20" descr="Unknown.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0654" y="4171561"/>
            <a:ext cx="1371600" cy="1371600"/>
          </a:xfrm>
          <a:prstGeom prst="rect">
            <a:avLst/>
          </a:prstGeom>
        </p:spPr>
      </p:pic>
      <p:sp>
        <p:nvSpPr>
          <p:cNvPr id="19" name="Action Button: Custom 18">
            <a:hlinkClick r:id="rId6"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33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50178" y="177800"/>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400" b="1" kern="1200" dirty="0">
                <a:solidFill>
                  <a:srgbClr val="7030A0"/>
                </a:solidFill>
                <a:latin typeface="Arial" charset="0"/>
                <a:ea typeface="Arial" charset="0"/>
                <a:cs typeface="Arial" charset="0"/>
              </a:rPr>
              <a:t> Cluster Analysis</a:t>
            </a:r>
            <a:br>
              <a:rPr lang="en-US" sz="2400" b="1" kern="1200" dirty="0">
                <a:solidFill>
                  <a:srgbClr val="7030A0"/>
                </a:solidFill>
                <a:latin typeface="Arial" charset="0"/>
                <a:ea typeface="Arial" charset="0"/>
                <a:cs typeface="Arial" charset="0"/>
              </a:rPr>
            </a:br>
            <a:r>
              <a:rPr lang="en-US" sz="2400" b="1" kern="1200" dirty="0">
                <a:solidFill>
                  <a:srgbClr val="7030A0"/>
                </a:solidFill>
                <a:latin typeface="Arial" charset="0"/>
                <a:ea typeface="Arial" charset="0"/>
                <a:cs typeface="Arial" charset="0"/>
              </a:rPr>
              <a:t>Visually Interpret the Results</a:t>
            </a:r>
            <a:endParaRPr lang="en-US" sz="2400" b="1" kern="1200" dirty="0">
              <a:solidFill>
                <a:srgbClr val="FF0000"/>
              </a:solidFill>
              <a:latin typeface="Arial" charset="0"/>
              <a:ea typeface="Arial" charset="0"/>
              <a:cs typeface="Arial"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100" y="1726540"/>
            <a:ext cx="5156200" cy="130709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5746" y="3657600"/>
            <a:ext cx="3487854" cy="1732959"/>
          </a:xfrm>
          <a:prstGeom prst="rect">
            <a:avLst/>
          </a:prstGeom>
        </p:spPr>
      </p:pic>
      <p:sp>
        <p:nvSpPr>
          <p:cNvPr id="6" name="Rectangle 5"/>
          <p:cNvSpPr/>
          <p:nvPr/>
        </p:nvSpPr>
        <p:spPr>
          <a:xfrm>
            <a:off x="5181600" y="3841160"/>
            <a:ext cx="762000" cy="1549399"/>
          </a:xfrm>
          <a:prstGeom prst="rect">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609600" y="413678"/>
            <a:ext cx="1829264" cy="457200"/>
            <a:chOff x="609600" y="413678"/>
            <a:chExt cx="1829264" cy="457200"/>
          </a:xfrm>
        </p:grpSpPr>
        <p:sp>
          <p:nvSpPr>
            <p:cNvPr id="17" name="Rectangle 16"/>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8" name="Picture 17" descr="images.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sp>
        <p:nvSpPr>
          <p:cNvPr id="19" name="Action Button: Custom 18">
            <a:hlinkClick r:id="rId6"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129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50178" y="177800"/>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400" b="1" kern="1200" dirty="0">
                <a:solidFill>
                  <a:srgbClr val="7030A0"/>
                </a:solidFill>
                <a:latin typeface="Arial" charset="0"/>
                <a:ea typeface="Arial" charset="0"/>
                <a:cs typeface="Arial" charset="0"/>
              </a:rPr>
              <a:t> Cluster Analysis</a:t>
            </a:r>
            <a:br>
              <a:rPr lang="en-US" sz="2400" b="1" kern="1200" dirty="0">
                <a:solidFill>
                  <a:srgbClr val="7030A0"/>
                </a:solidFill>
                <a:latin typeface="Arial" charset="0"/>
                <a:ea typeface="Arial" charset="0"/>
                <a:cs typeface="Arial" charset="0"/>
              </a:rPr>
            </a:br>
            <a:r>
              <a:rPr lang="en-US" sz="2400" b="1" kern="1200" dirty="0">
                <a:solidFill>
                  <a:srgbClr val="7030A0"/>
                </a:solidFill>
                <a:latin typeface="Arial" charset="0"/>
                <a:ea typeface="Arial" charset="0"/>
                <a:cs typeface="Arial" charset="0"/>
              </a:rPr>
              <a:t>Visually Interpret the Results</a:t>
            </a:r>
            <a:endParaRPr lang="en-US" sz="2400" b="1" kern="1200" dirty="0">
              <a:solidFill>
                <a:srgbClr val="FF0000"/>
              </a:solidFill>
              <a:latin typeface="Arial" charset="0"/>
              <a:ea typeface="Arial" charset="0"/>
              <a:cs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966" y="481012"/>
            <a:ext cx="585788" cy="58578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132" y="1066800"/>
            <a:ext cx="6298668" cy="4994844"/>
          </a:xfrm>
          <a:prstGeom prst="rect">
            <a:avLst/>
          </a:prstGeom>
        </p:spPr>
      </p:pic>
      <p:grpSp>
        <p:nvGrpSpPr>
          <p:cNvPr id="15" name="Group 14"/>
          <p:cNvGrpSpPr/>
          <p:nvPr/>
        </p:nvGrpSpPr>
        <p:grpSpPr>
          <a:xfrm>
            <a:off x="609600" y="413678"/>
            <a:ext cx="1829264" cy="457200"/>
            <a:chOff x="609600" y="413678"/>
            <a:chExt cx="1829264" cy="457200"/>
          </a:xfrm>
        </p:grpSpPr>
        <p:sp>
          <p:nvSpPr>
            <p:cNvPr id="16" name="Rectangle 15"/>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7" name="Picture 16" descr="images.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sp>
        <p:nvSpPr>
          <p:cNvPr id="18" name="Action Button: Custom 17">
            <a:hlinkClick r:id="rId6"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206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r>
              <a:rPr lang="en-US" sz="2000" b="1" kern="1200" dirty="0">
                <a:solidFill>
                  <a:srgbClr val="7030A0"/>
                </a:solidFill>
                <a:latin typeface="Arial" charset="0"/>
                <a:ea typeface="Arial" charset="0"/>
                <a:cs typeface="Arial" charset="0"/>
              </a:rPr>
              <a:t> Heat Map</a:t>
            </a:r>
          </a:p>
        </p:txBody>
      </p:sp>
      <p:pic>
        <p:nvPicPr>
          <p:cNvPr id="4" name="Picture 3" descr="Screen Shot 2016-07-13 at 5.26.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447800"/>
            <a:ext cx="7382215" cy="4463499"/>
          </a:xfrm>
          <a:prstGeom prst="rect">
            <a:avLst/>
          </a:prstGeom>
        </p:spPr>
      </p:pic>
      <p:pic>
        <p:nvPicPr>
          <p:cNvPr id="5" name="Picture 4" descr="Screen Shot 2016-07-13 at 5.26.5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6019800"/>
            <a:ext cx="2219032" cy="360020"/>
          </a:xfrm>
          <a:prstGeom prst="rect">
            <a:avLst/>
          </a:prstGeom>
        </p:spPr>
      </p:pic>
      <p:sp>
        <p:nvSpPr>
          <p:cNvPr id="6" name="Rectangle 5"/>
          <p:cNvSpPr/>
          <p:nvPr/>
        </p:nvSpPr>
        <p:spPr>
          <a:xfrm>
            <a:off x="609600" y="381000"/>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Arial" charset="0"/>
                <a:ea typeface="Arial" charset="0"/>
                <a:cs typeface="Arial" charset="0"/>
              </a:rPr>
              <a:t>Visualizations</a:t>
            </a:r>
            <a:endParaRPr lang="en-US" sz="1000" b="1" dirty="0">
              <a:solidFill>
                <a:schemeClr val="tx1"/>
              </a:solidFill>
              <a:latin typeface="Arial" charset="0"/>
              <a:ea typeface="Arial" charset="0"/>
              <a:cs typeface="Arial" charset="0"/>
            </a:endParaRPr>
          </a:p>
        </p:txBody>
      </p:sp>
      <p:sp>
        <p:nvSpPr>
          <p:cNvPr id="7" name="Action Button: Custom 6">
            <a:hlinkClick r:id="rId5"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132965"/>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r>
              <a:rPr lang="en-US" sz="2000" b="1" kern="1200" dirty="0">
                <a:solidFill>
                  <a:srgbClr val="7030A0"/>
                </a:solidFill>
                <a:ea typeface="+mj-ea"/>
                <a:cs typeface="+mj-cs"/>
              </a:rPr>
              <a:t> Motion Bubble Chart</a:t>
            </a:r>
            <a:br>
              <a:rPr lang="en-US" sz="2000" b="1" kern="1200" dirty="0">
                <a:solidFill>
                  <a:srgbClr val="7030A0"/>
                </a:solidFill>
                <a:ea typeface="+mj-ea"/>
                <a:cs typeface="+mj-cs"/>
              </a:rPr>
            </a:br>
            <a:r>
              <a:rPr lang="en-US" sz="2000" b="1" kern="1200" dirty="0">
                <a:solidFill>
                  <a:srgbClr val="7030A0"/>
                </a:solidFill>
                <a:ea typeface="+mj-ea"/>
                <a:cs typeface="+mj-cs"/>
              </a:rPr>
              <a:t>AAPL, MSFT, IBM</a:t>
            </a:r>
          </a:p>
        </p:txBody>
      </p:sp>
      <p:sp>
        <p:nvSpPr>
          <p:cNvPr id="9" name="Rectangle 8"/>
          <p:cNvSpPr/>
          <p:nvPr/>
        </p:nvSpPr>
        <p:spPr>
          <a:xfrm>
            <a:off x="609600" y="381000"/>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Arial" charset="0"/>
                <a:ea typeface="Arial" charset="0"/>
                <a:cs typeface="Arial" charset="0"/>
              </a:rPr>
              <a:t>Visualizations</a:t>
            </a:r>
            <a:endParaRPr lang="en-US" sz="1000" b="1" dirty="0">
              <a:solidFill>
                <a:schemeClr val="tx1"/>
              </a:solidFill>
              <a:latin typeface="Arial" charset="0"/>
              <a:ea typeface="Arial" charset="0"/>
              <a:cs typeface="Arial" charset="0"/>
            </a:endParaRPr>
          </a:p>
        </p:txBody>
      </p:sp>
      <p:sp>
        <p:nvSpPr>
          <p:cNvPr id="12" name="Action Button: Custom 11">
            <a:hlinkClick r:id="rId5"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Screen Recording 2">
            <a:hlinkClick r:id="" action="ppaction://media"/>
            <a:extLst>
              <a:ext uri="{FF2B5EF4-FFF2-40B4-BE49-F238E27FC236}">
                <a16:creationId xmlns:a16="http://schemas.microsoft.com/office/drawing/2014/main" id="{3530F001-FAB6-485C-A740-A0925FDA28C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76400" y="1219200"/>
            <a:ext cx="6282060" cy="4945062"/>
          </a:xfrm>
          <a:prstGeom prst="rect">
            <a:avLst/>
          </a:prstGeom>
        </p:spPr>
      </p:pic>
    </p:spTree>
    <p:extLst>
      <p:ext uri="{BB962C8B-B14F-4D97-AF65-F5344CB8AC3E}">
        <p14:creationId xmlns:p14="http://schemas.microsoft.com/office/powerpoint/2010/main" val="119289701"/>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r>
              <a:rPr lang="en-US" sz="2800" b="1" kern="1200" dirty="0">
                <a:solidFill>
                  <a:srgbClr val="7030A0"/>
                </a:solidFill>
                <a:latin typeface="Arial" charset="0"/>
                <a:ea typeface="Arial" charset="0"/>
                <a:cs typeface="Arial" charset="0"/>
              </a:rPr>
              <a:t> Cluster Analysis</a:t>
            </a:r>
          </a:p>
        </p:txBody>
      </p:sp>
      <p:pic>
        <p:nvPicPr>
          <p:cNvPr id="2" name="Picture 1" descr="Scatterplot 3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143000"/>
            <a:ext cx="5257800" cy="5096847"/>
          </a:xfrm>
          <a:prstGeom prst="rect">
            <a:avLst/>
          </a:prstGeom>
        </p:spPr>
      </p:pic>
      <p:sp>
        <p:nvSpPr>
          <p:cNvPr id="9" name="Action Button: Custom 8">
            <a:hlinkClick r:id="rId4"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5810" y="536947"/>
            <a:ext cx="651162" cy="377453"/>
          </a:xfrm>
          <a:prstGeom prst="rect">
            <a:avLst/>
          </a:prstGeom>
        </p:spPr>
      </p:pic>
      <p:sp>
        <p:nvSpPr>
          <p:cNvPr id="14" name="Rectangle 13"/>
          <p:cNvSpPr/>
          <p:nvPr/>
        </p:nvSpPr>
        <p:spPr>
          <a:xfrm>
            <a:off x="609600" y="381000"/>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Arial" charset="0"/>
                <a:ea typeface="Arial" charset="0"/>
                <a:cs typeface="Arial" charset="0"/>
              </a:rPr>
              <a:t>Visualizations</a:t>
            </a:r>
            <a:endParaRPr lang="en-US" sz="1000" b="1"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864619647"/>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85800" y="384175"/>
            <a:ext cx="7772400" cy="684213"/>
          </a:xfrm>
          <a:prstGeom prst="rect">
            <a:avLst/>
          </a:prstGeo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lvl1pPr algn="ctr" eaLnBrk="0" hangingPunct="0">
              <a:defRPr sz="3200" b="1">
                <a:solidFill>
                  <a:srgbClr val="7030A0"/>
                </a:solidFill>
                <a:latin typeface="+mj-lt"/>
                <a:ea typeface="+mj-ea"/>
                <a:cs typeface="+mj-cs"/>
              </a:defRPr>
            </a:lvl1pPr>
            <a:lvl2pPr algn="ctr" eaLnBrk="0" hangingPunct="0">
              <a:defRPr sz="4800">
                <a:solidFill>
                  <a:schemeClr val="tx2"/>
                </a:solidFill>
                <a:latin typeface="Andy" pitchFamily="66" charset="0"/>
                <a:ea typeface="ＭＳ Ｐゴシック" pitchFamily="-65" charset="-128"/>
                <a:cs typeface="ＭＳ Ｐゴシック" pitchFamily="-65" charset="-128"/>
              </a:defRPr>
            </a:lvl2pPr>
            <a:lvl3pPr algn="ctr" eaLnBrk="0" hangingPunct="0">
              <a:defRPr sz="4800">
                <a:solidFill>
                  <a:schemeClr val="tx2"/>
                </a:solidFill>
                <a:latin typeface="Andy" pitchFamily="66" charset="0"/>
                <a:ea typeface="ＭＳ Ｐゴシック" pitchFamily="-65" charset="-128"/>
                <a:cs typeface="ＭＳ Ｐゴシック" pitchFamily="-65" charset="-128"/>
              </a:defRPr>
            </a:lvl3pPr>
            <a:lvl4pPr algn="ctr" eaLnBrk="0" hangingPunct="0">
              <a:defRPr sz="4800">
                <a:solidFill>
                  <a:schemeClr val="tx2"/>
                </a:solidFill>
                <a:latin typeface="Andy" pitchFamily="66" charset="0"/>
                <a:ea typeface="ＭＳ Ｐゴシック" pitchFamily="-65" charset="-128"/>
                <a:cs typeface="ＭＳ Ｐゴシック" pitchFamily="-65" charset="-128"/>
              </a:defRPr>
            </a:lvl4pPr>
            <a:lvl5pPr algn="ctr" eaLnBrk="0" hangingPunct="0">
              <a:defRPr sz="4800">
                <a:solidFill>
                  <a:schemeClr val="tx2"/>
                </a:solidFill>
                <a:latin typeface="Andy" pitchFamily="66" charset="0"/>
                <a:ea typeface="ＭＳ Ｐゴシック" pitchFamily="-65" charset="-128"/>
                <a:cs typeface="ＭＳ Ｐゴシック" pitchFamily="-65" charset="-128"/>
              </a:defRPr>
            </a:lvl5pPr>
            <a:lvl6pPr marL="457200" algn="ctr" fontAlgn="base">
              <a:spcBef>
                <a:spcPct val="0"/>
              </a:spcBef>
              <a:spcAft>
                <a:spcPct val="0"/>
              </a:spcAft>
              <a:defRPr sz="4800">
                <a:solidFill>
                  <a:schemeClr val="tx2"/>
                </a:solidFill>
                <a:latin typeface="Andy" pitchFamily="66" charset="0"/>
              </a:defRPr>
            </a:lvl6pPr>
            <a:lvl7pPr marL="914400" algn="ctr" fontAlgn="base">
              <a:spcBef>
                <a:spcPct val="0"/>
              </a:spcBef>
              <a:spcAft>
                <a:spcPct val="0"/>
              </a:spcAft>
              <a:defRPr sz="4800">
                <a:solidFill>
                  <a:schemeClr val="tx2"/>
                </a:solidFill>
                <a:latin typeface="Andy" pitchFamily="66" charset="0"/>
              </a:defRPr>
            </a:lvl7pPr>
            <a:lvl8pPr marL="1371600" algn="ctr" fontAlgn="base">
              <a:spcBef>
                <a:spcPct val="0"/>
              </a:spcBef>
              <a:spcAft>
                <a:spcPct val="0"/>
              </a:spcAft>
              <a:defRPr sz="4800">
                <a:solidFill>
                  <a:schemeClr val="tx2"/>
                </a:solidFill>
                <a:latin typeface="Andy" pitchFamily="66" charset="0"/>
              </a:defRPr>
            </a:lvl8pPr>
            <a:lvl9pPr marL="1828800" algn="ctr" fontAlgn="base">
              <a:spcBef>
                <a:spcPct val="0"/>
              </a:spcBef>
              <a:spcAft>
                <a:spcPct val="0"/>
              </a:spcAft>
              <a:defRPr sz="4800">
                <a:solidFill>
                  <a:schemeClr val="tx2"/>
                </a:solidFill>
                <a:latin typeface="Andy" pitchFamily="66" charset="0"/>
              </a:defRPr>
            </a:lvl9pPr>
          </a:lstStyle>
          <a:p>
            <a:r>
              <a:rPr lang="en-US" sz="2400" dirty="0"/>
              <a:t>Other Cool Stuff</a:t>
            </a:r>
          </a:p>
        </p:txBody>
      </p:sp>
      <p:pic>
        <p:nvPicPr>
          <p:cNvPr id="10" name="Screen Recording 2">
            <a:hlinkClick r:id="" action="ppaction://media"/>
            <a:extLst>
              <a:ext uri="{FF2B5EF4-FFF2-40B4-BE49-F238E27FC236}">
                <a16:creationId xmlns:a16="http://schemas.microsoft.com/office/drawing/2014/main" id="{8507A0A7-4D1B-455A-9634-4DD4EDCDB8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200" y="1524000"/>
            <a:ext cx="5257800" cy="3916155"/>
          </a:xfrm>
          <a:prstGeom prst="rect">
            <a:avLst/>
          </a:prstGeom>
        </p:spPr>
      </p:pic>
      <p:grpSp>
        <p:nvGrpSpPr>
          <p:cNvPr id="12" name="Group 11">
            <a:extLst>
              <a:ext uri="{FF2B5EF4-FFF2-40B4-BE49-F238E27FC236}">
                <a16:creationId xmlns:a16="http://schemas.microsoft.com/office/drawing/2014/main" id="{6C4C3C74-2C11-4C72-AD20-D08909973127}"/>
              </a:ext>
            </a:extLst>
          </p:cNvPr>
          <p:cNvGrpSpPr/>
          <p:nvPr/>
        </p:nvGrpSpPr>
        <p:grpSpPr>
          <a:xfrm>
            <a:off x="8077200" y="457200"/>
            <a:ext cx="853119" cy="1371600"/>
            <a:chOff x="8077200" y="457200"/>
            <a:chExt cx="853119" cy="1371600"/>
          </a:xfrm>
        </p:grpSpPr>
        <p:pic>
          <p:nvPicPr>
            <p:cNvPr id="13" name="Picture 12" descr="A close up of a sign&#10;&#10;Description automatically generated">
              <a:extLst>
                <a:ext uri="{FF2B5EF4-FFF2-40B4-BE49-F238E27FC236}">
                  <a16:creationId xmlns:a16="http://schemas.microsoft.com/office/drawing/2014/main" id="{49832974-A58F-412C-B944-417A36D1405D}"/>
                </a:ext>
              </a:extLst>
            </p:cNvPr>
            <p:cNvPicPr>
              <a:picLocks noChangeAspect="1"/>
            </p:cNvPicPr>
            <p:nvPr/>
          </p:nvPicPr>
          <p:blipFill>
            <a:blip r:embed="rId6"/>
            <a:stretch>
              <a:fillRect/>
            </a:stretch>
          </p:blipFill>
          <p:spPr>
            <a:xfrm>
              <a:off x="8153400" y="457200"/>
              <a:ext cx="685800" cy="685800"/>
            </a:xfrm>
            <a:prstGeom prst="rect">
              <a:avLst/>
            </a:prstGeom>
          </p:spPr>
        </p:pic>
        <p:sp>
          <p:nvSpPr>
            <p:cNvPr id="14" name="TextBox 13">
              <a:extLst>
                <a:ext uri="{FF2B5EF4-FFF2-40B4-BE49-F238E27FC236}">
                  <a16:creationId xmlns:a16="http://schemas.microsoft.com/office/drawing/2014/main" id="{7DA2070F-E496-464D-882F-1C0DAA2050FC}"/>
                </a:ext>
              </a:extLst>
            </p:cNvPr>
            <p:cNvSpPr txBox="1"/>
            <p:nvPr/>
          </p:nvSpPr>
          <p:spPr>
            <a:xfrm>
              <a:off x="8077200" y="1143000"/>
              <a:ext cx="853119"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MS Charts 3D</a:t>
              </a:r>
            </a:p>
          </p:txBody>
        </p:sp>
        <p:pic>
          <p:nvPicPr>
            <p:cNvPr id="15" name="Picture 2" descr="Microsoft icon">
              <a:extLst>
                <a:ext uri="{FF2B5EF4-FFF2-40B4-BE49-F238E27FC236}">
                  <a16:creationId xmlns:a16="http://schemas.microsoft.com/office/drawing/2014/main" id="{1072CDE3-0FE9-4FC2-9D92-7B23EA1F7A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3400" y="1143000"/>
              <a:ext cx="6858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449621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1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Learning Objectives / Topics</a:t>
            </a:r>
          </a:p>
        </p:txBody>
      </p:sp>
      <p:pic>
        <p:nvPicPr>
          <p:cNvPr id="14" name="Picture 13" descr="images.jpeg"/>
          <p:cNvPicPr>
            <a:picLocks noChangeAspect="1"/>
          </p:cNvPicPr>
          <p:nvPr/>
        </p:nvPicPr>
        <p:blipFill>
          <a:blip r:embed="rId3">
            <a:alphaModFix amt="62000"/>
          </a:blip>
          <a:stretch>
            <a:fillRect/>
          </a:stretch>
        </p:blipFill>
        <p:spPr>
          <a:xfrm>
            <a:off x="304800" y="5410200"/>
            <a:ext cx="1889071" cy="1177344"/>
          </a:xfrm>
          <a:prstGeom prst="rect">
            <a:avLst/>
          </a:prstGeom>
        </p:spPr>
      </p:pic>
      <p:sp>
        <p:nvSpPr>
          <p:cNvPr id="7" name="Content Placeholder 1"/>
          <p:cNvSpPr>
            <a:spLocks noGrp="1"/>
          </p:cNvSpPr>
          <p:nvPr>
            <p:ph idx="1"/>
          </p:nvPr>
        </p:nvSpPr>
        <p:spPr>
          <a:xfrm>
            <a:off x="838200" y="1600200"/>
            <a:ext cx="6705600" cy="2590800"/>
          </a:xfrm>
        </p:spPr>
        <p:txBody>
          <a:bodyPr>
            <a:scene3d>
              <a:camera prst="orthographicFront"/>
              <a:lightRig rig="threePt" dir="t"/>
            </a:scene3d>
            <a:sp3d extrusionH="57150">
              <a:bevelT w="38100" h="38100"/>
            </a:sp3d>
          </a:bodyPr>
          <a:lstStyle/>
          <a:p>
            <a:pPr>
              <a:buClr>
                <a:schemeClr val="accent2">
                  <a:lumMod val="75000"/>
                </a:schemeClr>
              </a:buClr>
              <a:buSzPct val="90000"/>
              <a:buFont typeface="Wingdings" charset="2"/>
              <a:buChar char="Ø"/>
            </a:pPr>
            <a:r>
              <a:rPr lang="en-US" sz="1800" dirty="0">
                <a:latin typeface="Arial"/>
                <a:cs typeface="Arial"/>
              </a:rPr>
              <a:t>Supervised Learning Examples</a:t>
            </a:r>
          </a:p>
          <a:p>
            <a:pPr>
              <a:buClr>
                <a:schemeClr val="accent2">
                  <a:lumMod val="75000"/>
                </a:schemeClr>
              </a:buClr>
              <a:buSzPct val="90000"/>
              <a:buFont typeface="Wingdings" charset="2"/>
              <a:buChar char="Ø"/>
            </a:pPr>
            <a:r>
              <a:rPr lang="en-US" sz="1800" dirty="0">
                <a:latin typeface="Arial"/>
                <a:cs typeface="Arial"/>
              </a:rPr>
              <a:t>Unsupervised Learning Examples</a:t>
            </a:r>
          </a:p>
          <a:p>
            <a:pPr>
              <a:buClr>
                <a:schemeClr val="accent2">
                  <a:lumMod val="75000"/>
                </a:schemeClr>
              </a:buClr>
              <a:buSzPct val="90000"/>
              <a:buFont typeface="Wingdings" charset="2"/>
              <a:buChar char="Ø"/>
            </a:pPr>
            <a:r>
              <a:rPr lang="en-US" sz="1800" dirty="0">
                <a:latin typeface="Arial"/>
                <a:ea typeface="Arial" charset="0"/>
                <a:cs typeface="Arial"/>
              </a:rPr>
              <a:t>Visualization Examples</a:t>
            </a:r>
            <a:endParaRPr lang="en-US" sz="1800" dirty="0">
              <a:latin typeface="Arial" charset="0"/>
              <a:ea typeface="Arial" charset="0"/>
              <a:cs typeface="Arial" charset="0"/>
            </a:endParaRPr>
          </a:p>
          <a:p>
            <a:pPr>
              <a:buClr>
                <a:schemeClr val="accent2">
                  <a:lumMod val="75000"/>
                </a:schemeClr>
              </a:buClr>
              <a:buSzPct val="90000"/>
              <a:buFont typeface="Wingdings" charset="2"/>
              <a:buChar char="Ø"/>
            </a:pPr>
            <a:r>
              <a:rPr lang="en-US" sz="1800" dirty="0">
                <a:latin typeface="Arial" charset="0"/>
                <a:ea typeface="Arial" charset="0"/>
                <a:cs typeface="Arial" charset="0"/>
              </a:rPr>
              <a:t>Introductory Background Ideas</a:t>
            </a:r>
          </a:p>
          <a:p>
            <a:pPr>
              <a:buClr>
                <a:schemeClr val="accent2">
                  <a:lumMod val="75000"/>
                </a:schemeClr>
              </a:buClr>
              <a:buSzPct val="90000"/>
              <a:buFont typeface="Wingdings" charset="2"/>
              <a:buChar char="Ø"/>
            </a:pPr>
            <a:r>
              <a:rPr lang="en-US" sz="1800" dirty="0">
                <a:latin typeface="Arial" charset="0"/>
                <a:ea typeface="Arial" charset="0"/>
                <a:cs typeface="Arial" charset="0"/>
              </a:rPr>
              <a:t>Business Analytics Intro Experiments</a:t>
            </a:r>
          </a:p>
          <a:p>
            <a:pPr lvl="1">
              <a:buClr>
                <a:schemeClr val="accent2">
                  <a:lumMod val="75000"/>
                </a:schemeClr>
              </a:buClr>
              <a:buSzPct val="90000"/>
              <a:buFont typeface="Courier New" panose="02070309020205020404" pitchFamily="49" charset="0"/>
              <a:buChar char="o"/>
            </a:pPr>
            <a:r>
              <a:rPr lang="en-US" sz="1800" dirty="0">
                <a:latin typeface="Arial" charset="0"/>
                <a:ea typeface="Arial" charset="0"/>
                <a:cs typeface="Arial" charset="0"/>
              </a:rPr>
              <a:t>AMD Beta</a:t>
            </a:r>
          </a:p>
          <a:p>
            <a:pPr lvl="1">
              <a:buClr>
                <a:schemeClr val="accent2">
                  <a:lumMod val="75000"/>
                </a:schemeClr>
              </a:buClr>
              <a:buSzPct val="90000"/>
              <a:buFont typeface="Courier New" panose="02070309020205020404" pitchFamily="49" charset="0"/>
              <a:buChar char="o"/>
            </a:pPr>
            <a:r>
              <a:rPr lang="en-US" sz="1800" dirty="0">
                <a:latin typeface="Arial" charset="0"/>
                <a:ea typeface="Arial" charset="0"/>
                <a:cs typeface="Arial" charset="0"/>
              </a:rPr>
              <a:t>Multiple Regression Analysis</a:t>
            </a:r>
          </a:p>
        </p:txBody>
      </p:sp>
      <p:pic>
        <p:nvPicPr>
          <p:cNvPr id="2" name="Picture 1" descr="Screen shot 2013-05-15 at 3.19.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5638800"/>
            <a:ext cx="4165600" cy="812800"/>
          </a:xfrm>
          <a:prstGeom prst="rect">
            <a:avLst/>
          </a:prstGeom>
        </p:spPr>
      </p:pic>
    </p:spTree>
    <p:extLst>
      <p:ext uri="{BB962C8B-B14F-4D97-AF65-F5344CB8AC3E}">
        <p14:creationId xmlns:p14="http://schemas.microsoft.com/office/powerpoint/2010/main" val="4247968869"/>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685800" y="384175"/>
            <a:ext cx="7772400" cy="684213"/>
          </a:xfrm>
          <a:prstGeom prst="rect">
            <a:avLst/>
          </a:prstGeo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lvl1pPr algn="ctr" eaLnBrk="0" hangingPunct="0">
              <a:defRPr sz="3200" b="1">
                <a:solidFill>
                  <a:srgbClr val="7030A0"/>
                </a:solidFill>
                <a:latin typeface="+mj-lt"/>
                <a:ea typeface="+mj-ea"/>
                <a:cs typeface="+mj-cs"/>
              </a:defRPr>
            </a:lvl1pPr>
            <a:lvl2pPr algn="ctr" eaLnBrk="0" hangingPunct="0">
              <a:defRPr sz="4800">
                <a:solidFill>
                  <a:schemeClr val="tx2"/>
                </a:solidFill>
                <a:latin typeface="Andy" pitchFamily="66" charset="0"/>
                <a:ea typeface="ＭＳ Ｐゴシック" pitchFamily="-65" charset="-128"/>
                <a:cs typeface="ＭＳ Ｐゴシック" pitchFamily="-65" charset="-128"/>
              </a:defRPr>
            </a:lvl2pPr>
            <a:lvl3pPr algn="ctr" eaLnBrk="0" hangingPunct="0">
              <a:defRPr sz="4800">
                <a:solidFill>
                  <a:schemeClr val="tx2"/>
                </a:solidFill>
                <a:latin typeface="Andy" pitchFamily="66" charset="0"/>
                <a:ea typeface="ＭＳ Ｐゴシック" pitchFamily="-65" charset="-128"/>
                <a:cs typeface="ＭＳ Ｐゴシック" pitchFamily="-65" charset="-128"/>
              </a:defRPr>
            </a:lvl3pPr>
            <a:lvl4pPr algn="ctr" eaLnBrk="0" hangingPunct="0">
              <a:defRPr sz="4800">
                <a:solidFill>
                  <a:schemeClr val="tx2"/>
                </a:solidFill>
                <a:latin typeface="Andy" pitchFamily="66" charset="0"/>
                <a:ea typeface="ＭＳ Ｐゴシック" pitchFamily="-65" charset="-128"/>
                <a:cs typeface="ＭＳ Ｐゴシック" pitchFamily="-65" charset="-128"/>
              </a:defRPr>
            </a:lvl4pPr>
            <a:lvl5pPr algn="ctr" eaLnBrk="0" hangingPunct="0">
              <a:defRPr sz="4800">
                <a:solidFill>
                  <a:schemeClr val="tx2"/>
                </a:solidFill>
                <a:latin typeface="Andy" pitchFamily="66" charset="0"/>
                <a:ea typeface="ＭＳ Ｐゴシック" pitchFamily="-65" charset="-128"/>
                <a:cs typeface="ＭＳ Ｐゴシック" pitchFamily="-65" charset="-128"/>
              </a:defRPr>
            </a:lvl5pPr>
            <a:lvl6pPr marL="457200" algn="ctr" fontAlgn="base">
              <a:spcBef>
                <a:spcPct val="0"/>
              </a:spcBef>
              <a:spcAft>
                <a:spcPct val="0"/>
              </a:spcAft>
              <a:defRPr sz="4800">
                <a:solidFill>
                  <a:schemeClr val="tx2"/>
                </a:solidFill>
                <a:latin typeface="Andy" pitchFamily="66" charset="0"/>
              </a:defRPr>
            </a:lvl6pPr>
            <a:lvl7pPr marL="914400" algn="ctr" fontAlgn="base">
              <a:spcBef>
                <a:spcPct val="0"/>
              </a:spcBef>
              <a:spcAft>
                <a:spcPct val="0"/>
              </a:spcAft>
              <a:defRPr sz="4800">
                <a:solidFill>
                  <a:schemeClr val="tx2"/>
                </a:solidFill>
                <a:latin typeface="Andy" pitchFamily="66" charset="0"/>
              </a:defRPr>
            </a:lvl7pPr>
            <a:lvl8pPr marL="1371600" algn="ctr" fontAlgn="base">
              <a:spcBef>
                <a:spcPct val="0"/>
              </a:spcBef>
              <a:spcAft>
                <a:spcPct val="0"/>
              </a:spcAft>
              <a:defRPr sz="4800">
                <a:solidFill>
                  <a:schemeClr val="tx2"/>
                </a:solidFill>
                <a:latin typeface="Andy" pitchFamily="66" charset="0"/>
              </a:defRPr>
            </a:lvl8pPr>
            <a:lvl9pPr marL="1828800" algn="ctr" fontAlgn="base">
              <a:spcBef>
                <a:spcPct val="0"/>
              </a:spcBef>
              <a:spcAft>
                <a:spcPct val="0"/>
              </a:spcAft>
              <a:defRPr sz="4800">
                <a:solidFill>
                  <a:schemeClr val="tx2"/>
                </a:solidFill>
                <a:latin typeface="Andy" pitchFamily="66" charset="0"/>
              </a:defRPr>
            </a:lvl9pPr>
          </a:lstStyle>
          <a:p>
            <a:r>
              <a:rPr lang="en-US" sz="2400" dirty="0"/>
              <a:t>Other Cool Stuff</a:t>
            </a:r>
          </a:p>
        </p:txBody>
      </p:sp>
      <p:pic>
        <p:nvPicPr>
          <p:cNvPr id="2" name="Screen Recording 1">
            <a:hlinkClick r:id="" action="ppaction://media"/>
            <a:extLst>
              <a:ext uri="{FF2B5EF4-FFF2-40B4-BE49-F238E27FC236}">
                <a16:creationId xmlns:a16="http://schemas.microsoft.com/office/drawing/2014/main" id="{A3F9BE9E-59C8-4A8D-944D-29EC0644CD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1143000"/>
            <a:ext cx="8686800" cy="3752215"/>
          </a:xfrm>
          <a:prstGeom prst="rect">
            <a:avLst/>
          </a:prstGeom>
        </p:spPr>
      </p:pic>
      <p:sp>
        <p:nvSpPr>
          <p:cNvPr id="3" name="TextBox 2">
            <a:extLst>
              <a:ext uri="{FF2B5EF4-FFF2-40B4-BE49-F238E27FC236}">
                <a16:creationId xmlns:a16="http://schemas.microsoft.com/office/drawing/2014/main" id="{1898647C-D910-4858-9D6B-E628195DFB13}"/>
              </a:ext>
            </a:extLst>
          </p:cNvPr>
          <p:cNvSpPr txBox="1"/>
          <p:nvPr/>
        </p:nvSpPr>
        <p:spPr>
          <a:xfrm>
            <a:off x="533400" y="4953000"/>
            <a:ext cx="1756699" cy="523220"/>
          </a:xfrm>
          <a:prstGeom prst="rect">
            <a:avLst/>
          </a:prstGeom>
          <a:noFill/>
        </p:spPr>
        <p:txBody>
          <a:bodyPr wrap="none" rtlCol="0">
            <a:spAutoFit/>
          </a:bodyPr>
          <a:lstStyle/>
          <a:p>
            <a:r>
              <a:rPr lang="en-US" sz="1400" dirty="0">
                <a:hlinkClick r:id="rId6"/>
              </a:rPr>
              <a:t>www.gapminder.org</a:t>
            </a:r>
            <a:endParaRPr lang="en-US" sz="1400" dirty="0"/>
          </a:p>
          <a:p>
            <a:endParaRPr lang="en-US" sz="1400" dirty="0"/>
          </a:p>
        </p:txBody>
      </p:sp>
      <p:pic>
        <p:nvPicPr>
          <p:cNvPr id="8" name="Picture 7" descr="A screenshot of a social media post&#10;&#10;Description automatically generated">
            <a:extLst>
              <a:ext uri="{FF2B5EF4-FFF2-40B4-BE49-F238E27FC236}">
                <a16:creationId xmlns:a16="http://schemas.microsoft.com/office/drawing/2014/main" id="{D9C89A0D-693F-47AE-B09E-137E6CF5782B}"/>
              </a:ext>
            </a:extLst>
          </p:cNvPr>
          <p:cNvPicPr>
            <a:picLocks noChangeAspect="1"/>
          </p:cNvPicPr>
          <p:nvPr/>
        </p:nvPicPr>
        <p:blipFill>
          <a:blip r:embed="rId7"/>
          <a:stretch>
            <a:fillRect/>
          </a:stretch>
        </p:blipFill>
        <p:spPr>
          <a:xfrm>
            <a:off x="2285999" y="5029200"/>
            <a:ext cx="2286001" cy="1528060"/>
          </a:xfrm>
          <a:prstGeom prst="rect">
            <a:avLst/>
          </a:prstGeom>
        </p:spPr>
      </p:pic>
      <p:sp>
        <p:nvSpPr>
          <p:cNvPr id="9" name="TextBox 8">
            <a:extLst>
              <a:ext uri="{FF2B5EF4-FFF2-40B4-BE49-F238E27FC236}">
                <a16:creationId xmlns:a16="http://schemas.microsoft.com/office/drawing/2014/main" id="{7E4D7F4D-A71E-4EDE-933F-3E6ED6F834A3}"/>
              </a:ext>
            </a:extLst>
          </p:cNvPr>
          <p:cNvSpPr txBox="1"/>
          <p:nvPr/>
        </p:nvSpPr>
        <p:spPr>
          <a:xfrm>
            <a:off x="457200" y="5486400"/>
            <a:ext cx="1828800" cy="830997"/>
          </a:xfrm>
          <a:prstGeom prst="rect">
            <a:avLst/>
          </a:prstGeom>
          <a:noFill/>
        </p:spPr>
        <p:txBody>
          <a:bodyPr wrap="square" rtlCol="0">
            <a:spAutoFit/>
          </a:bodyPr>
          <a:lstStyle/>
          <a:p>
            <a:r>
              <a:rPr lang="en-US" sz="1600" dirty="0">
                <a:latin typeface="Comic Sans MS" panose="030F0702030302020204" pitchFamily="66" charset="0"/>
              </a:rPr>
              <a:t>Lot’s of data and interesting visualizations.</a:t>
            </a:r>
          </a:p>
        </p:txBody>
      </p:sp>
      <p:pic>
        <p:nvPicPr>
          <p:cNvPr id="11" name="Picture 10">
            <a:extLst>
              <a:ext uri="{FF2B5EF4-FFF2-40B4-BE49-F238E27FC236}">
                <a16:creationId xmlns:a16="http://schemas.microsoft.com/office/drawing/2014/main" id="{46E37DBB-048E-429F-9244-7140C3A0668E}"/>
              </a:ext>
            </a:extLst>
          </p:cNvPr>
          <p:cNvPicPr>
            <a:picLocks noChangeAspect="1"/>
          </p:cNvPicPr>
          <p:nvPr/>
        </p:nvPicPr>
        <p:blipFill>
          <a:blip r:embed="rId8"/>
          <a:stretch>
            <a:fillRect/>
          </a:stretch>
        </p:blipFill>
        <p:spPr>
          <a:xfrm>
            <a:off x="4800600" y="4953000"/>
            <a:ext cx="1066800" cy="1606105"/>
          </a:xfrm>
          <a:prstGeom prst="rect">
            <a:avLst/>
          </a:prstGeom>
        </p:spPr>
      </p:pic>
    </p:spTree>
    <p:extLst>
      <p:ext uri="{BB962C8B-B14F-4D97-AF65-F5344CB8AC3E}">
        <p14:creationId xmlns:p14="http://schemas.microsoft.com/office/powerpoint/2010/main" val="1596593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Introductory Background Ideas</a:t>
            </a:r>
          </a:p>
        </p:txBody>
      </p:sp>
      <p:pic>
        <p:nvPicPr>
          <p:cNvPr id="6" name="Picture 5"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209800"/>
            <a:ext cx="3703508" cy="1905000"/>
          </a:xfrm>
          <a:prstGeom prst="rect">
            <a:avLst/>
          </a:prstGeom>
        </p:spPr>
      </p:pic>
      <p:pic>
        <p:nvPicPr>
          <p:cNvPr id="4" name="Picture 3"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4495800"/>
            <a:ext cx="1887287" cy="1887287"/>
          </a:xfrm>
          <a:prstGeom prst="rect">
            <a:avLst/>
          </a:prstGeom>
        </p:spPr>
      </p:pic>
      <p:sp>
        <p:nvSpPr>
          <p:cNvPr id="5" name="Action Button: Custom 4">
            <a:hlinkClick r:id="rId5"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714513"/>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Data Classification</a:t>
            </a:r>
          </a:p>
        </p:txBody>
      </p:sp>
      <p:sp>
        <p:nvSpPr>
          <p:cNvPr id="2" name="TextBox 1"/>
          <p:cNvSpPr txBox="1"/>
          <p:nvPr/>
        </p:nvSpPr>
        <p:spPr>
          <a:xfrm>
            <a:off x="685800" y="1371600"/>
            <a:ext cx="5410199" cy="3785652"/>
          </a:xfrm>
          <a:prstGeom prst="rect">
            <a:avLst/>
          </a:prstGeom>
          <a:noFill/>
        </p:spPr>
        <p:txBody>
          <a:bodyPr wrap="square" rtlCol="0">
            <a:spAutoFit/>
          </a:bodyPr>
          <a:lstStyle/>
          <a:p>
            <a:pPr marL="342900" indent="-342900">
              <a:buFont typeface="Arial"/>
              <a:buChar char="•"/>
            </a:pPr>
            <a:r>
              <a:rPr lang="en-US" dirty="0">
                <a:latin typeface="Arial"/>
                <a:cs typeface="Arial"/>
              </a:rPr>
              <a:t>Categorical or Nominal (qualitative)</a:t>
            </a:r>
          </a:p>
          <a:p>
            <a:r>
              <a:rPr lang="en-US" dirty="0">
                <a:latin typeface="Arial"/>
                <a:cs typeface="Arial"/>
              </a:rPr>
              <a:t>    </a:t>
            </a:r>
            <a:r>
              <a:rPr lang="en-US" sz="1200" dirty="0">
                <a:latin typeface="Arial"/>
                <a:cs typeface="Arial"/>
              </a:rPr>
              <a:t> Data that results from counting, whole numbers.</a:t>
            </a:r>
          </a:p>
          <a:p>
            <a:r>
              <a:rPr lang="en-US" sz="1200" dirty="0">
                <a:latin typeface="Arial"/>
                <a:cs typeface="Arial"/>
              </a:rPr>
              <a:t>         Data are sorted into categories according to specified     characteristics.</a:t>
            </a:r>
          </a:p>
          <a:p>
            <a:r>
              <a:rPr lang="en-US" sz="1200" dirty="0">
                <a:latin typeface="Arial"/>
                <a:cs typeface="Arial"/>
              </a:rPr>
              <a:t>         There is priority or ordering of categories.</a:t>
            </a:r>
          </a:p>
          <a:p>
            <a:r>
              <a:rPr lang="en-US" sz="1200" dirty="0">
                <a:latin typeface="Arial"/>
                <a:cs typeface="Arial"/>
              </a:rPr>
              <a:t>         Typically the number of observations in a category are counted up.</a:t>
            </a:r>
          </a:p>
          <a:p>
            <a:pPr marL="342900" indent="-342900">
              <a:buFont typeface="Arial"/>
              <a:buChar char="•"/>
            </a:pPr>
            <a:endParaRPr lang="en-US" dirty="0">
              <a:latin typeface="Arial"/>
              <a:cs typeface="Arial"/>
            </a:endParaRPr>
          </a:p>
          <a:p>
            <a:pPr marL="342900" indent="-342900">
              <a:buFont typeface="Arial"/>
              <a:buChar char="•"/>
            </a:pPr>
            <a:r>
              <a:rPr lang="en-US" dirty="0">
                <a:latin typeface="Arial"/>
                <a:cs typeface="Arial"/>
              </a:rPr>
              <a:t>Ordinal</a:t>
            </a:r>
          </a:p>
          <a:p>
            <a:pPr lvl="1"/>
            <a:r>
              <a:rPr lang="en-US" sz="1200" dirty="0">
                <a:latin typeface="Arial"/>
                <a:cs typeface="Arial"/>
              </a:rPr>
              <a:t>Similar to categorical or nominal data but the categories have a natural ordering.</a:t>
            </a:r>
          </a:p>
          <a:p>
            <a:pPr marL="342900" indent="-342900">
              <a:buFont typeface="Arial"/>
              <a:buChar char="•"/>
            </a:pPr>
            <a:endParaRPr lang="en-US" dirty="0">
              <a:latin typeface="Arial"/>
              <a:cs typeface="Arial"/>
            </a:endParaRPr>
          </a:p>
          <a:p>
            <a:pPr marL="342900" indent="-342900">
              <a:buFont typeface="Arial"/>
              <a:buChar char="•"/>
            </a:pPr>
            <a:r>
              <a:rPr lang="en-US" dirty="0">
                <a:latin typeface="Arial"/>
                <a:cs typeface="Arial"/>
              </a:rPr>
              <a:t>Interval or Continuous (quantitative)</a:t>
            </a:r>
          </a:p>
          <a:p>
            <a:r>
              <a:rPr lang="en-US" dirty="0">
                <a:latin typeface="Arial"/>
                <a:cs typeface="Arial"/>
              </a:rPr>
              <a:t>      </a:t>
            </a:r>
            <a:r>
              <a:rPr lang="en-US" sz="1200" dirty="0">
                <a:latin typeface="Arial"/>
                <a:cs typeface="Arial"/>
              </a:rPr>
              <a:t>Data that results from measurement and has decimals.</a:t>
            </a:r>
          </a:p>
          <a:p>
            <a:r>
              <a:rPr lang="en-US" sz="1200" dirty="0">
                <a:latin typeface="Arial"/>
                <a:cs typeface="Arial"/>
              </a:rPr>
              <a:t>            There can always be another observation between two others.</a:t>
            </a:r>
          </a:p>
        </p:txBody>
      </p:sp>
      <p:pic>
        <p:nvPicPr>
          <p:cNvPr id="3" name="Picture 2" descr="ordinal_leve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2971800"/>
            <a:ext cx="2514600" cy="1081950"/>
          </a:xfrm>
          <a:prstGeom prst="rect">
            <a:avLst/>
          </a:prstGeom>
        </p:spPr>
      </p:pic>
      <p:pic>
        <p:nvPicPr>
          <p:cNvPr id="4" name="Picture 3" descr="continous_leve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4343400"/>
            <a:ext cx="2533650" cy="757097"/>
          </a:xfrm>
          <a:prstGeom prst="rect">
            <a:avLst/>
          </a:prstGeom>
        </p:spPr>
      </p:pic>
      <p:pic>
        <p:nvPicPr>
          <p:cNvPr id="5" name="Picture 4" descr="images.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1371600"/>
            <a:ext cx="2640485" cy="1173549"/>
          </a:xfrm>
          <a:prstGeom prst="rect">
            <a:avLst/>
          </a:prstGeom>
        </p:spPr>
      </p:pic>
      <p:pic>
        <p:nvPicPr>
          <p:cNvPr id="8" name="Picture 7" descr="Screen shot 2013-07-20 at 9.49.4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200" y="6371390"/>
            <a:ext cx="1295400" cy="181810"/>
          </a:xfrm>
          <a:prstGeom prst="rect">
            <a:avLst/>
          </a:prstGeom>
        </p:spPr>
      </p:pic>
      <p:sp>
        <p:nvSpPr>
          <p:cNvPr id="9" name="Action Button: Custom 8">
            <a:hlinkClick r:id="rId7"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9061630"/>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a:t>
            </a:r>
            <a:r>
              <a:rPr lang="en-US" sz="2800" b="1" kern="1200" dirty="0">
                <a:solidFill>
                  <a:srgbClr val="7030A0"/>
                </a:solidFill>
                <a:latin typeface="Arial" charset="0"/>
                <a:cs typeface="Arial" charset="0"/>
              </a:rPr>
              <a:t>Populations and Samples </a:t>
            </a:r>
          </a:p>
        </p:txBody>
      </p:sp>
      <p:sp>
        <p:nvSpPr>
          <p:cNvPr id="20" name="TextBox 19"/>
          <p:cNvSpPr txBox="1"/>
          <p:nvPr/>
        </p:nvSpPr>
        <p:spPr>
          <a:xfrm>
            <a:off x="1752600" y="1752600"/>
            <a:ext cx="775773" cy="3785652"/>
          </a:xfrm>
          <a:prstGeom prst="rect">
            <a:avLst/>
          </a:prstGeom>
          <a:noFill/>
        </p:spPr>
        <p:txBody>
          <a:bodyPr wrap="none" rtlCol="0">
            <a:spAutoFit/>
          </a:bodyPr>
          <a:lstStyle/>
          <a:p>
            <a:r>
              <a:rPr lang="en-US" sz="8000" b="1" dirty="0">
                <a:latin typeface="Symbol" charset="2"/>
                <a:cs typeface="Symbol" charset="2"/>
              </a:rPr>
              <a:t>m</a:t>
            </a:r>
          </a:p>
          <a:p>
            <a:endParaRPr lang="en-US" sz="8000" b="1" dirty="0">
              <a:latin typeface="Symbol" charset="2"/>
              <a:cs typeface="Symbol" charset="2"/>
            </a:endParaRPr>
          </a:p>
          <a:p>
            <a:r>
              <a:rPr lang="en-US" sz="8000" b="1" dirty="0">
                <a:latin typeface="Symbol" charset="2"/>
                <a:cs typeface="Symbol" charset="2"/>
              </a:rPr>
              <a:t>p</a:t>
            </a:r>
            <a:endParaRPr lang="en-US" sz="8000" b="1" dirty="0">
              <a:latin typeface="Arial"/>
              <a:cs typeface="Arial"/>
            </a:endParaRPr>
          </a:p>
        </p:txBody>
      </p:sp>
      <p:graphicFrame>
        <p:nvGraphicFramePr>
          <p:cNvPr id="21" name="Object 20"/>
          <p:cNvGraphicFramePr>
            <a:graphicFrameLocks noChangeAspect="1"/>
          </p:cNvGraphicFramePr>
          <p:nvPr/>
        </p:nvGraphicFramePr>
        <p:xfrm>
          <a:off x="6019800" y="2133600"/>
          <a:ext cx="866775" cy="1035050"/>
        </p:xfrm>
        <a:graphic>
          <a:graphicData uri="http://schemas.openxmlformats.org/presentationml/2006/ole">
            <mc:AlternateContent xmlns:mc="http://schemas.openxmlformats.org/markup-compatibility/2006">
              <mc:Choice xmlns:v="urn:schemas-microsoft-com:vml" Requires="v">
                <p:oleObj name="Equation" r:id="rId3" imgW="139700" imgH="165100" progId="Equation.3">
                  <p:embed/>
                </p:oleObj>
              </mc:Choice>
              <mc:Fallback>
                <p:oleObj name="Equation" r:id="rId3" imgW="139700" imgH="165100" progId="Equation.3">
                  <p:embed/>
                  <p:pic>
                    <p:nvPicPr>
                      <p:cNvPr id="0" name=""/>
                      <p:cNvPicPr/>
                      <p:nvPr/>
                    </p:nvPicPr>
                    <p:blipFill>
                      <a:blip r:embed="rId4"/>
                      <a:stretch>
                        <a:fillRect/>
                      </a:stretch>
                    </p:blipFill>
                    <p:spPr>
                      <a:xfrm>
                        <a:off x="6019800" y="2133600"/>
                        <a:ext cx="866775" cy="1035050"/>
                      </a:xfrm>
                      <a:prstGeom prst="rect">
                        <a:avLst/>
                      </a:prstGeom>
                    </p:spPr>
                  </p:pic>
                </p:oleObj>
              </mc:Fallback>
            </mc:AlternateContent>
          </a:graphicData>
        </a:graphic>
      </p:graphicFrame>
      <p:graphicFrame>
        <p:nvGraphicFramePr>
          <p:cNvPr id="22" name="Object 21"/>
          <p:cNvGraphicFramePr>
            <a:graphicFrameLocks noChangeAspect="1"/>
          </p:cNvGraphicFramePr>
          <p:nvPr/>
        </p:nvGraphicFramePr>
        <p:xfrm>
          <a:off x="6172200" y="4572000"/>
          <a:ext cx="578211" cy="849313"/>
        </p:xfrm>
        <a:graphic>
          <a:graphicData uri="http://schemas.openxmlformats.org/presentationml/2006/ole">
            <mc:AlternateContent xmlns:mc="http://schemas.openxmlformats.org/markup-compatibility/2006">
              <mc:Choice xmlns:v="urn:schemas-microsoft-com:vml" Requires="v">
                <p:oleObj name="Equation" r:id="rId5" imgW="139700" imgH="203200" progId="Equation.3">
                  <p:embed/>
                </p:oleObj>
              </mc:Choice>
              <mc:Fallback>
                <p:oleObj name="Equation" r:id="rId5" imgW="139700" imgH="203200" progId="Equation.3">
                  <p:embed/>
                  <p:pic>
                    <p:nvPicPr>
                      <p:cNvPr id="0" name=""/>
                      <p:cNvPicPr/>
                      <p:nvPr/>
                    </p:nvPicPr>
                    <p:blipFill>
                      <a:blip r:embed="rId6"/>
                      <a:stretch>
                        <a:fillRect/>
                      </a:stretch>
                    </p:blipFill>
                    <p:spPr>
                      <a:xfrm>
                        <a:off x="6172200" y="4572000"/>
                        <a:ext cx="578211" cy="849313"/>
                      </a:xfrm>
                      <a:prstGeom prst="rect">
                        <a:avLst/>
                      </a:prstGeom>
                    </p:spPr>
                  </p:pic>
                </p:oleObj>
              </mc:Fallback>
            </mc:AlternateContent>
          </a:graphicData>
        </a:graphic>
      </p:graphicFrame>
      <p:sp>
        <p:nvSpPr>
          <p:cNvPr id="6" name="Action Button: Custom 5">
            <a:hlinkClick r:id="rId7"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229677"/>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52113" y="261811"/>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a:t>
            </a:r>
            <a:r>
              <a:rPr lang="en-US" sz="2800" b="1" kern="1200" dirty="0">
                <a:solidFill>
                  <a:srgbClr val="7030A0"/>
                </a:solidFill>
                <a:latin typeface="Arial" charset="0"/>
                <a:cs typeface="Arial" charset="0"/>
              </a:rPr>
              <a:t>Very Important Idea!  Standard Deviation</a:t>
            </a:r>
          </a:p>
        </p:txBody>
      </p:sp>
      <p:sp>
        <p:nvSpPr>
          <p:cNvPr id="2" name="TextBox 1"/>
          <p:cNvSpPr txBox="1"/>
          <p:nvPr/>
        </p:nvSpPr>
        <p:spPr>
          <a:xfrm>
            <a:off x="797284" y="1219200"/>
            <a:ext cx="7825805" cy="1938993"/>
          </a:xfrm>
          <a:prstGeom prst="rect">
            <a:avLst/>
          </a:prstGeom>
          <a:noFill/>
        </p:spPr>
        <p:txBody>
          <a:bodyPr wrap="none" rtlCol="0">
            <a:spAutoFit/>
          </a:bodyPr>
          <a:lstStyle/>
          <a:p>
            <a:r>
              <a:rPr lang="en-US" sz="1800" b="1" dirty="0">
                <a:latin typeface="Arial"/>
                <a:cs typeface="Arial"/>
              </a:rPr>
              <a:t>It is a measure of the dispersion, variability, or spread in a set of data.</a:t>
            </a:r>
          </a:p>
          <a:p>
            <a:r>
              <a:rPr lang="en-US" sz="1400" dirty="0">
                <a:latin typeface="Arial"/>
                <a:cs typeface="Arial"/>
              </a:rPr>
              <a:t>In many business applications, it is an indicator of uncertainty or risk.</a:t>
            </a:r>
          </a:p>
          <a:p>
            <a:r>
              <a:rPr lang="en-US" sz="1400" dirty="0">
                <a:latin typeface="Arial"/>
                <a:cs typeface="Arial"/>
              </a:rPr>
              <a:t>The standard deviation is like an “average” distance from a mean, but a bit larger.</a:t>
            </a:r>
          </a:p>
          <a:p>
            <a:r>
              <a:rPr lang="en-US" sz="1400" dirty="0">
                <a:latin typeface="Arial"/>
                <a:cs typeface="Arial"/>
              </a:rPr>
              <a:t>Technically it is the square root of the average of squared distances from the mean.</a:t>
            </a:r>
          </a:p>
          <a:p>
            <a:endParaRPr lang="en-US" sz="1400" dirty="0">
              <a:latin typeface="Arial"/>
              <a:cs typeface="Arial"/>
            </a:endParaRPr>
          </a:p>
          <a:p>
            <a:r>
              <a:rPr lang="en-US" sz="1400" u="sng" dirty="0">
                <a:latin typeface="Arial"/>
                <a:cs typeface="Arial"/>
              </a:rPr>
              <a:t>A number (metric) that measures of the spread or dispersion in a data set.</a:t>
            </a:r>
          </a:p>
          <a:p>
            <a:r>
              <a:rPr lang="en-US" sz="1400" u="sng" dirty="0">
                <a:latin typeface="Arial"/>
                <a:cs typeface="Arial"/>
              </a:rPr>
              <a:t>The visual, graphical equivalent is a Histogram.</a:t>
            </a:r>
          </a:p>
          <a:p>
            <a:endParaRPr lang="en-US" sz="1800" b="1" dirty="0">
              <a:latin typeface="Arial"/>
              <a:cs typeface="Arial"/>
            </a:endParaRPr>
          </a:p>
        </p:txBody>
      </p:sp>
      <p:sp>
        <p:nvSpPr>
          <p:cNvPr id="5" name="Rounded Rectangle 4"/>
          <p:cNvSpPr/>
          <p:nvPr/>
        </p:nvSpPr>
        <p:spPr>
          <a:xfrm>
            <a:off x="762000" y="2362200"/>
            <a:ext cx="6096000" cy="609600"/>
          </a:xfrm>
          <a:prstGeom prst="roundRect">
            <a:avLst/>
          </a:prstGeom>
          <a:noFill/>
          <a:ln w="38100" cmpd="sng">
            <a:solidFill>
              <a:srgbClr val="B3895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505200" y="3429000"/>
            <a:ext cx="595235" cy="2308324"/>
          </a:xfrm>
          <a:prstGeom prst="rect">
            <a:avLst/>
          </a:prstGeom>
          <a:noFill/>
        </p:spPr>
        <p:txBody>
          <a:bodyPr wrap="none" rtlCol="0">
            <a:spAutoFit/>
          </a:bodyPr>
          <a:lstStyle/>
          <a:p>
            <a:r>
              <a:rPr lang="en-US" sz="4800" dirty="0">
                <a:latin typeface="Arial"/>
                <a:cs typeface="Arial"/>
              </a:rPr>
              <a:t>S</a:t>
            </a:r>
          </a:p>
          <a:p>
            <a:endParaRPr lang="en-US" sz="4800" dirty="0">
              <a:latin typeface="Arial"/>
              <a:cs typeface="Arial"/>
            </a:endParaRPr>
          </a:p>
          <a:p>
            <a:r>
              <a:rPr lang="en-US" sz="4800" dirty="0">
                <a:latin typeface="Symbol" charset="2"/>
                <a:cs typeface="Symbol" charset="2"/>
              </a:rPr>
              <a:t>s</a:t>
            </a:r>
          </a:p>
        </p:txBody>
      </p:sp>
      <p:sp>
        <p:nvSpPr>
          <p:cNvPr id="7" name="Action Button: Custom 6">
            <a:hlinkClick r:id="rId3"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090265"/>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52113" y="261811"/>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a:t>
            </a:r>
            <a:r>
              <a:rPr lang="en-US" sz="2800" b="1" kern="1200" dirty="0">
                <a:solidFill>
                  <a:srgbClr val="7030A0"/>
                </a:solidFill>
                <a:latin typeface="Arial" charset="0"/>
                <a:cs typeface="Arial" charset="0"/>
              </a:rPr>
              <a:t>Important Idea!  Two Standard Deviations</a:t>
            </a:r>
          </a:p>
        </p:txBody>
      </p:sp>
      <p:sp>
        <p:nvSpPr>
          <p:cNvPr id="2" name="TextBox 1"/>
          <p:cNvSpPr txBox="1"/>
          <p:nvPr/>
        </p:nvSpPr>
        <p:spPr>
          <a:xfrm>
            <a:off x="797284" y="1219200"/>
            <a:ext cx="6453973" cy="2308324"/>
          </a:xfrm>
          <a:prstGeom prst="rect">
            <a:avLst/>
          </a:prstGeom>
          <a:noFill/>
        </p:spPr>
        <p:txBody>
          <a:bodyPr wrap="none" rtlCol="0">
            <a:spAutoFit/>
          </a:bodyPr>
          <a:lstStyle/>
          <a:p>
            <a:endParaRPr lang="en-US" sz="1800" b="1" dirty="0">
              <a:latin typeface="Arial"/>
              <a:cs typeface="Arial"/>
            </a:endParaRPr>
          </a:p>
          <a:p>
            <a:r>
              <a:rPr lang="en-US" sz="1800" b="1" dirty="0">
                <a:latin typeface="Arial"/>
                <a:cs typeface="Arial"/>
              </a:rPr>
              <a:t>Two (or more) standard deviations away is a long ways</a:t>
            </a:r>
            <a:r>
              <a:rPr lang="en-US" sz="1800" dirty="0">
                <a:latin typeface="Arial"/>
                <a:cs typeface="Arial"/>
              </a:rPr>
              <a:t>.</a:t>
            </a:r>
          </a:p>
          <a:p>
            <a:endParaRPr lang="en-US" sz="1800" dirty="0">
              <a:latin typeface="Arial"/>
              <a:cs typeface="Arial"/>
            </a:endParaRPr>
          </a:p>
          <a:p>
            <a:r>
              <a:rPr lang="en-US" sz="1800" dirty="0">
                <a:latin typeface="Arial"/>
                <a:cs typeface="Arial"/>
              </a:rPr>
              <a:t>A change in a process of 2 or more SD’s is major.</a:t>
            </a:r>
          </a:p>
          <a:p>
            <a:endParaRPr lang="en-US" sz="1800" dirty="0">
              <a:latin typeface="Arial"/>
              <a:cs typeface="Arial"/>
            </a:endParaRPr>
          </a:p>
          <a:p>
            <a:r>
              <a:rPr lang="en-US" sz="1800" dirty="0">
                <a:latin typeface="Arial"/>
                <a:cs typeface="Arial"/>
              </a:rPr>
              <a:t>Observations more than 2 SD’s from a mean are fairly rare.</a:t>
            </a:r>
          </a:p>
          <a:p>
            <a:endParaRPr lang="en-US" sz="1800" dirty="0">
              <a:latin typeface="Arial"/>
              <a:cs typeface="Arial"/>
            </a:endParaRPr>
          </a:p>
          <a:p>
            <a:r>
              <a:rPr lang="en-US" sz="1800" dirty="0">
                <a:latin typeface="Arial"/>
                <a:cs typeface="Arial"/>
              </a:rPr>
              <a:t>Observations of more than 3 SD’s from a mean are very rare.</a:t>
            </a:r>
          </a:p>
        </p:txBody>
      </p:sp>
      <p:pic>
        <p:nvPicPr>
          <p:cNvPr id="3" name="Picture 2"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4876800"/>
            <a:ext cx="2923491" cy="1295399"/>
          </a:xfrm>
          <a:prstGeom prst="rect">
            <a:avLst/>
          </a:prstGeom>
        </p:spPr>
      </p:pic>
      <p:sp>
        <p:nvSpPr>
          <p:cNvPr id="4" name="TextBox 3"/>
          <p:cNvSpPr txBox="1"/>
          <p:nvPr/>
        </p:nvSpPr>
        <p:spPr>
          <a:xfrm>
            <a:off x="533400" y="4876800"/>
            <a:ext cx="2667000" cy="1323439"/>
          </a:xfrm>
          <a:prstGeom prst="rect">
            <a:avLst/>
          </a:prstGeom>
          <a:noFill/>
        </p:spPr>
        <p:txBody>
          <a:bodyPr wrap="square" rtlCol="0">
            <a:spAutoFit/>
          </a:bodyPr>
          <a:lstStyle/>
          <a:p>
            <a:r>
              <a:rPr lang="en-US" sz="1000" dirty="0">
                <a:latin typeface="Arial"/>
                <a:cs typeface="Arial"/>
              </a:rPr>
              <a:t>Note:  Later, a Z value will be discussed.  A Z value is how many standard deviations an observation is away from its mean.  An observation’s Z value is a </a:t>
            </a:r>
            <a:r>
              <a:rPr lang="en-US" sz="1000" b="1" dirty="0">
                <a:latin typeface="Arial"/>
                <a:cs typeface="Arial"/>
              </a:rPr>
              <a:t>standardized</a:t>
            </a:r>
            <a:r>
              <a:rPr lang="en-US" sz="1000" dirty="0">
                <a:latin typeface="Arial"/>
                <a:cs typeface="Arial"/>
              </a:rPr>
              <a:t> measure, for data sets that are approximately normally distributed.  Observations that have Z values of 2 or greater are far away from the mean.</a:t>
            </a:r>
          </a:p>
        </p:txBody>
      </p:sp>
      <p:sp>
        <p:nvSpPr>
          <p:cNvPr id="6" name="Action Button: Custom 5">
            <a:hlinkClick r:id="rId4"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749613"/>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952113" y="261811"/>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400" b="1" kern="1200" dirty="0">
                <a:solidFill>
                  <a:srgbClr val="7030A0"/>
                </a:solidFill>
                <a:ea typeface="+mj-ea"/>
                <a:cs typeface="+mj-cs"/>
              </a:rPr>
              <a:t> </a:t>
            </a:r>
            <a:r>
              <a:rPr lang="en-US" sz="2800" b="1" kern="1200" dirty="0">
                <a:solidFill>
                  <a:srgbClr val="7030A0"/>
                </a:solidFill>
                <a:latin typeface="Arial" charset="0"/>
                <a:ea typeface="+mj-ea"/>
                <a:cs typeface="Arial" charset="0"/>
              </a:rPr>
              <a:t>Two Standard Deviations</a:t>
            </a:r>
            <a:endParaRPr lang="en-US" sz="2800" b="1" kern="1200" dirty="0">
              <a:solidFill>
                <a:srgbClr val="7030A0"/>
              </a:solidFill>
              <a:latin typeface="Arial" charset="0"/>
              <a:cs typeface="Arial" charset="0"/>
            </a:endParaRPr>
          </a:p>
        </p:txBody>
      </p:sp>
      <p:pic>
        <p:nvPicPr>
          <p:cNvPr id="2" name="Picture 1">
            <a:extLst>
              <a:ext uri="{FF2B5EF4-FFF2-40B4-BE49-F238E27FC236}">
                <a16:creationId xmlns:a16="http://schemas.microsoft.com/office/drawing/2014/main" id="{5BF3EB49-C557-CBC8-C82E-43DFE082222B}"/>
              </a:ext>
            </a:extLst>
          </p:cNvPr>
          <p:cNvPicPr>
            <a:picLocks noChangeAspect="1"/>
          </p:cNvPicPr>
          <p:nvPr/>
        </p:nvPicPr>
        <p:blipFill>
          <a:blip r:embed="rId3"/>
          <a:stretch>
            <a:fillRect/>
          </a:stretch>
        </p:blipFill>
        <p:spPr>
          <a:xfrm>
            <a:off x="304800" y="1447800"/>
            <a:ext cx="8775459" cy="3977021"/>
          </a:xfrm>
          <a:prstGeom prst="rect">
            <a:avLst/>
          </a:prstGeom>
        </p:spPr>
      </p:pic>
    </p:spTree>
    <p:extLst>
      <p:ext uri="{BB962C8B-B14F-4D97-AF65-F5344CB8AC3E}">
        <p14:creationId xmlns:p14="http://schemas.microsoft.com/office/powerpoint/2010/main" val="3216414140"/>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In General, Larger Samples Sizes Produce Better Performance in Our Analysis</a:t>
            </a:r>
          </a:p>
        </p:txBody>
      </p:sp>
      <p:sp>
        <p:nvSpPr>
          <p:cNvPr id="8" name="TextBox 7"/>
          <p:cNvSpPr txBox="1"/>
          <p:nvPr/>
        </p:nvSpPr>
        <p:spPr>
          <a:xfrm>
            <a:off x="838200" y="1676400"/>
            <a:ext cx="7162800" cy="1015663"/>
          </a:xfrm>
          <a:prstGeom prst="rect">
            <a:avLst/>
          </a:prstGeom>
          <a:noFill/>
        </p:spPr>
        <p:txBody>
          <a:bodyPr wrap="square" rtlCol="0">
            <a:spAutoFit/>
          </a:bodyPr>
          <a:lstStyle/>
          <a:p>
            <a:pPr marL="342900" indent="-342900">
              <a:buFont typeface="Arial"/>
              <a:buChar char="•"/>
            </a:pPr>
            <a:r>
              <a:rPr lang="en-US" sz="2000" dirty="0">
                <a:latin typeface="Arial"/>
                <a:cs typeface="Arial"/>
              </a:rPr>
              <a:t>Less chance for error</a:t>
            </a:r>
          </a:p>
          <a:p>
            <a:endParaRPr lang="en-US" sz="2000" dirty="0">
              <a:latin typeface="Arial"/>
              <a:cs typeface="Arial"/>
            </a:endParaRPr>
          </a:p>
          <a:p>
            <a:pPr marL="342900" indent="-342900">
              <a:buFont typeface="Arial"/>
              <a:buChar char="•"/>
            </a:pPr>
            <a:r>
              <a:rPr lang="en-US" sz="2000" dirty="0">
                <a:latin typeface="Arial"/>
                <a:cs typeface="Arial"/>
              </a:rPr>
              <a:t>Higher confidence level in our results </a:t>
            </a:r>
          </a:p>
        </p:txBody>
      </p:sp>
      <p:pic>
        <p:nvPicPr>
          <p:cNvPr id="2" name="Picture 1" descr="Human-Average-Heigh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981200"/>
            <a:ext cx="1117600" cy="1676400"/>
          </a:xfrm>
          <a:prstGeom prst="rect">
            <a:avLst/>
          </a:prstGeom>
        </p:spPr>
      </p:pic>
      <p:cxnSp>
        <p:nvCxnSpPr>
          <p:cNvPr id="4" name="Straight Connector 3"/>
          <p:cNvCxnSpPr/>
          <p:nvPr/>
        </p:nvCxnSpPr>
        <p:spPr>
          <a:xfrm>
            <a:off x="1752600" y="3886200"/>
            <a:ext cx="5562600" cy="0"/>
          </a:xfrm>
          <a:prstGeom prst="line">
            <a:avLst/>
          </a:prstGeom>
          <a:ln w="57150" cmpd="sng">
            <a:solidFill>
              <a:schemeClr val="accent6">
                <a:lumMod val="60000"/>
                <a:lumOff val="40000"/>
              </a:schemeClr>
            </a:solidFill>
          </a:ln>
          <a:effectLst/>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572000" y="3886200"/>
            <a:ext cx="0" cy="99060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267200" y="4800600"/>
            <a:ext cx="818566" cy="523220"/>
          </a:xfrm>
          <a:prstGeom prst="rect">
            <a:avLst/>
          </a:prstGeom>
          <a:noFill/>
        </p:spPr>
        <p:txBody>
          <a:bodyPr wrap="none" rtlCol="0">
            <a:spAutoFit/>
          </a:bodyPr>
          <a:lstStyle/>
          <a:p>
            <a:r>
              <a:rPr lang="en-US" sz="1400" b="1" dirty="0">
                <a:latin typeface="Arial"/>
                <a:cs typeface="Arial"/>
              </a:rPr>
              <a:t>N=5000</a:t>
            </a:r>
          </a:p>
          <a:p>
            <a:r>
              <a:rPr lang="en-US" sz="1400" b="1" dirty="0">
                <a:latin typeface="Symbol" charset="2"/>
                <a:cs typeface="Symbol" charset="2"/>
              </a:rPr>
              <a:t>m</a:t>
            </a:r>
            <a:r>
              <a:rPr lang="en-US" sz="1400" b="1" dirty="0">
                <a:latin typeface="Arial"/>
                <a:cs typeface="Arial"/>
              </a:rPr>
              <a:t>=72”</a:t>
            </a:r>
          </a:p>
        </p:txBody>
      </p:sp>
      <p:grpSp>
        <p:nvGrpSpPr>
          <p:cNvPr id="24" name="Group 23"/>
          <p:cNvGrpSpPr/>
          <p:nvPr/>
        </p:nvGrpSpPr>
        <p:grpSpPr>
          <a:xfrm>
            <a:off x="3810000" y="3886200"/>
            <a:ext cx="778591" cy="904220"/>
            <a:chOff x="3810000" y="3886200"/>
            <a:chExt cx="778591" cy="904220"/>
          </a:xfrm>
        </p:grpSpPr>
        <p:cxnSp>
          <p:nvCxnSpPr>
            <p:cNvPr id="17" name="Straight Arrow Connector 16"/>
            <p:cNvCxnSpPr/>
            <p:nvPr/>
          </p:nvCxnSpPr>
          <p:spPr>
            <a:xfrm flipV="1">
              <a:off x="4149170" y="3886200"/>
              <a:ext cx="0" cy="45720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810000" y="4267200"/>
              <a:ext cx="778591" cy="523220"/>
            </a:xfrm>
            <a:prstGeom prst="rect">
              <a:avLst/>
            </a:prstGeom>
            <a:noFill/>
          </p:spPr>
          <p:txBody>
            <a:bodyPr wrap="none" rtlCol="0">
              <a:spAutoFit/>
            </a:bodyPr>
            <a:lstStyle/>
            <a:p>
              <a:r>
                <a:rPr lang="en-US" sz="1400" b="1" dirty="0">
                  <a:solidFill>
                    <a:srgbClr val="7F7F7F"/>
                  </a:solidFill>
                  <a:latin typeface="Arial"/>
                  <a:cs typeface="Arial"/>
                </a:rPr>
                <a:t>n = 90</a:t>
              </a:r>
            </a:p>
            <a:p>
              <a:r>
                <a:rPr lang="en-US" sz="1400" b="1" dirty="0">
                  <a:solidFill>
                    <a:srgbClr val="7F7F7F"/>
                  </a:solidFill>
                  <a:latin typeface="Arial"/>
                  <a:cs typeface="Arial"/>
                </a:rPr>
                <a:t>x = 71”</a:t>
              </a:r>
            </a:p>
          </p:txBody>
        </p:sp>
        <p:cxnSp>
          <p:nvCxnSpPr>
            <p:cNvPr id="19" name="Straight Connector 18"/>
            <p:cNvCxnSpPr/>
            <p:nvPr/>
          </p:nvCxnSpPr>
          <p:spPr>
            <a:xfrm>
              <a:off x="3886200" y="4572000"/>
              <a:ext cx="1524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5867400" y="3886200"/>
            <a:ext cx="778591" cy="901243"/>
            <a:chOff x="5867400" y="3886200"/>
            <a:chExt cx="778591" cy="901243"/>
          </a:xfrm>
        </p:grpSpPr>
        <p:cxnSp>
          <p:nvCxnSpPr>
            <p:cNvPr id="14" name="Straight Arrow Connector 13"/>
            <p:cNvCxnSpPr/>
            <p:nvPr/>
          </p:nvCxnSpPr>
          <p:spPr>
            <a:xfrm flipV="1">
              <a:off x="6096000" y="3886200"/>
              <a:ext cx="0" cy="45720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867400" y="4264223"/>
              <a:ext cx="778591" cy="523220"/>
            </a:xfrm>
            <a:prstGeom prst="rect">
              <a:avLst/>
            </a:prstGeom>
            <a:noFill/>
          </p:spPr>
          <p:txBody>
            <a:bodyPr wrap="none" rtlCol="0">
              <a:spAutoFit/>
            </a:bodyPr>
            <a:lstStyle/>
            <a:p>
              <a:r>
                <a:rPr lang="en-US" sz="1400" b="1" dirty="0">
                  <a:solidFill>
                    <a:srgbClr val="7F7F7F"/>
                  </a:solidFill>
                  <a:latin typeface="Arial"/>
                  <a:cs typeface="Arial"/>
                </a:rPr>
                <a:t>n = 3</a:t>
              </a:r>
            </a:p>
            <a:p>
              <a:r>
                <a:rPr lang="en-US" sz="1400" b="1" dirty="0">
                  <a:solidFill>
                    <a:srgbClr val="7F7F7F"/>
                  </a:solidFill>
                  <a:latin typeface="Arial"/>
                  <a:cs typeface="Arial"/>
                </a:rPr>
                <a:t>x = 76”</a:t>
              </a:r>
            </a:p>
          </p:txBody>
        </p:sp>
        <p:cxnSp>
          <p:nvCxnSpPr>
            <p:cNvPr id="25" name="Straight Connector 24"/>
            <p:cNvCxnSpPr/>
            <p:nvPr/>
          </p:nvCxnSpPr>
          <p:spPr>
            <a:xfrm>
              <a:off x="5943600" y="4572000"/>
              <a:ext cx="1524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 name="Action Button: Custom 15">
            <a:hlinkClick r:id="rId4"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356904"/>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900" decel="100000" fill="hold"/>
                                        <p:tgtEl>
                                          <p:spTgt spid="2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900" decel="100000" fill="hold"/>
                                        <p:tgtEl>
                                          <p:spTgt spid="2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a:t>
            </a:r>
            <a:r>
              <a:rPr lang="en-US" sz="2800" b="1" kern="1200" dirty="0">
                <a:solidFill>
                  <a:srgbClr val="7030A0"/>
                </a:solidFill>
                <a:latin typeface="Arial" charset="0"/>
                <a:cs typeface="Arial" charset="0"/>
              </a:rPr>
              <a:t>Normally Distributed Data</a:t>
            </a:r>
          </a:p>
        </p:txBody>
      </p:sp>
      <p:pic>
        <p:nvPicPr>
          <p:cNvPr id="6" name="Picture 5"/>
          <p:cNvPicPr>
            <a:picLocks noChangeAspect="1"/>
          </p:cNvPicPr>
          <p:nvPr/>
        </p:nvPicPr>
        <p:blipFill>
          <a:blip r:embed="rId3"/>
          <a:stretch>
            <a:fillRect/>
          </a:stretch>
        </p:blipFill>
        <p:spPr>
          <a:xfrm>
            <a:off x="609600" y="2286000"/>
            <a:ext cx="3838196" cy="2311400"/>
          </a:xfrm>
          <a:prstGeom prst="rect">
            <a:avLst/>
          </a:prstGeom>
        </p:spPr>
      </p:pic>
      <p:pic>
        <p:nvPicPr>
          <p:cNvPr id="7" name="Picture 6" descr="20091181628176339329449713087508798.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0253" y="2590800"/>
            <a:ext cx="4182747" cy="2362200"/>
          </a:xfrm>
          <a:prstGeom prst="rect">
            <a:avLst/>
          </a:prstGeom>
        </p:spPr>
      </p:pic>
      <p:sp>
        <p:nvSpPr>
          <p:cNvPr id="5" name="Action Button: Custom 4">
            <a:hlinkClick r:id="rId5"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645008"/>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a:t>
            </a:r>
            <a:r>
              <a:rPr lang="en-US" sz="2800" b="1" kern="1200" dirty="0">
                <a:solidFill>
                  <a:srgbClr val="7030A0"/>
                </a:solidFill>
                <a:latin typeface="Arial" charset="0"/>
                <a:cs typeface="Arial" charset="0"/>
              </a:rPr>
              <a:t>Not Normally Distributed Data</a:t>
            </a:r>
          </a:p>
        </p:txBody>
      </p:sp>
      <p:grpSp>
        <p:nvGrpSpPr>
          <p:cNvPr id="6" name="Group 5"/>
          <p:cNvGrpSpPr/>
          <p:nvPr/>
        </p:nvGrpSpPr>
        <p:grpSpPr>
          <a:xfrm>
            <a:off x="685800" y="1295400"/>
            <a:ext cx="4191000" cy="4648200"/>
            <a:chOff x="2514600" y="1143000"/>
            <a:chExt cx="5012070" cy="5218533"/>
          </a:xfrm>
        </p:grpSpPr>
        <p:pic>
          <p:nvPicPr>
            <p:cNvPr id="7" name="Picture 6" descr="Screen Shot 2015-08-18 at 6.14.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143000"/>
              <a:ext cx="5012070" cy="5218533"/>
            </a:xfrm>
            <a:prstGeom prst="rect">
              <a:avLst/>
            </a:prstGeom>
          </p:spPr>
        </p:pic>
        <p:sp>
          <p:nvSpPr>
            <p:cNvPr id="9" name="Freeform 8"/>
            <p:cNvSpPr/>
            <p:nvPr/>
          </p:nvSpPr>
          <p:spPr>
            <a:xfrm>
              <a:off x="2895600" y="1600200"/>
              <a:ext cx="4572000" cy="4038600"/>
            </a:xfrm>
            <a:custGeom>
              <a:avLst/>
              <a:gdLst>
                <a:gd name="connsiteX0" fmla="*/ 0 w 4430889"/>
                <a:gd name="connsiteY0" fmla="*/ 3138319 h 3406430"/>
                <a:gd name="connsiteX1" fmla="*/ 366889 w 4430889"/>
                <a:gd name="connsiteY1" fmla="*/ 908763 h 3406430"/>
                <a:gd name="connsiteX2" fmla="*/ 1270000 w 4430889"/>
                <a:gd name="connsiteY2" fmla="*/ 76207 h 3406430"/>
                <a:gd name="connsiteX3" fmla="*/ 3217333 w 4430889"/>
                <a:gd name="connsiteY3" fmla="*/ 2672652 h 3406430"/>
                <a:gd name="connsiteX4" fmla="*/ 4430889 w 4430889"/>
                <a:gd name="connsiteY4" fmla="*/ 3406430 h 3406430"/>
                <a:gd name="connsiteX5" fmla="*/ 4430889 w 4430889"/>
                <a:gd name="connsiteY5" fmla="*/ 3406430 h 340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0889" h="3406430">
                  <a:moveTo>
                    <a:pt x="0" y="3138319"/>
                  </a:moveTo>
                  <a:cubicBezTo>
                    <a:pt x="77611" y="2278717"/>
                    <a:pt x="155222" y="1419115"/>
                    <a:pt x="366889" y="908763"/>
                  </a:cubicBezTo>
                  <a:cubicBezTo>
                    <a:pt x="578556" y="398411"/>
                    <a:pt x="794926" y="-217774"/>
                    <a:pt x="1270000" y="76207"/>
                  </a:cubicBezTo>
                  <a:cubicBezTo>
                    <a:pt x="1745074" y="370188"/>
                    <a:pt x="2690518" y="2117615"/>
                    <a:pt x="3217333" y="2672652"/>
                  </a:cubicBezTo>
                  <a:cubicBezTo>
                    <a:pt x="3744148" y="3227689"/>
                    <a:pt x="4430889" y="3406430"/>
                    <a:pt x="4430889" y="3406430"/>
                  </a:cubicBezTo>
                  <a:lnTo>
                    <a:pt x="4430889" y="3406430"/>
                  </a:ln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800000"/>
                </a:solidFill>
              </a:endParaRPr>
            </a:p>
          </p:txBody>
        </p:sp>
      </p:grpSp>
      <p:pic>
        <p:nvPicPr>
          <p:cNvPr id="10" name="Picture 9" descr="Screen Shot 2015-08-18 at 6.45.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6096000"/>
            <a:ext cx="1544672" cy="249524"/>
          </a:xfrm>
          <a:prstGeom prst="rect">
            <a:avLst/>
          </a:prstGeom>
        </p:spPr>
      </p:pic>
      <p:grpSp>
        <p:nvGrpSpPr>
          <p:cNvPr id="11" name="Group 10"/>
          <p:cNvGrpSpPr/>
          <p:nvPr/>
        </p:nvGrpSpPr>
        <p:grpSpPr>
          <a:xfrm>
            <a:off x="5410200" y="1219200"/>
            <a:ext cx="2819400" cy="4428113"/>
            <a:chOff x="5410200" y="1295400"/>
            <a:chExt cx="3505200" cy="4732913"/>
          </a:xfrm>
        </p:grpSpPr>
        <p:pic>
          <p:nvPicPr>
            <p:cNvPr id="12" name="Picture 11" descr="Screen Shot 2015-08-18 at 6.45.1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1295400"/>
              <a:ext cx="3468394" cy="4732913"/>
            </a:xfrm>
            <a:prstGeom prst="rect">
              <a:avLst/>
            </a:prstGeom>
          </p:spPr>
        </p:pic>
        <p:sp>
          <p:nvSpPr>
            <p:cNvPr id="13" name="Rectangle 12"/>
            <p:cNvSpPr/>
            <p:nvPr/>
          </p:nvSpPr>
          <p:spPr>
            <a:xfrm>
              <a:off x="7924800" y="1371600"/>
              <a:ext cx="990600" cy="4648200"/>
            </a:xfrm>
            <a:prstGeom prst="rect">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705600" y="1371600"/>
              <a:ext cx="1143000" cy="4648200"/>
            </a:xfrm>
            <a:prstGeom prst="rect">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Unknow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1600200"/>
            <a:ext cx="609600" cy="651738"/>
          </a:xfrm>
          <a:prstGeom prst="rect">
            <a:avLst/>
          </a:prstGeom>
        </p:spPr>
      </p:pic>
      <p:sp>
        <p:nvSpPr>
          <p:cNvPr id="16" name="Action Button: Custom 15">
            <a:hlinkClick r:id="rId7"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545716"/>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latin typeface="Arial" charset="0"/>
                <a:ea typeface="Arial" charset="0"/>
                <a:cs typeface="Arial" charset="0"/>
              </a:rPr>
              <a:t> Business Analytics</a:t>
            </a:r>
            <a:br>
              <a:rPr lang="en-US" sz="2800" b="1" kern="1200" dirty="0">
                <a:solidFill>
                  <a:srgbClr val="7030A0"/>
                </a:solidFill>
                <a:latin typeface="Arial" charset="0"/>
                <a:ea typeface="Arial" charset="0"/>
                <a:cs typeface="Arial" charset="0"/>
              </a:rPr>
            </a:br>
            <a:r>
              <a:rPr lang="en-US" sz="2800" b="1" kern="1200" dirty="0">
                <a:solidFill>
                  <a:srgbClr val="7030A0"/>
                </a:solidFill>
                <a:latin typeface="Arial" charset="0"/>
                <a:ea typeface="Arial" charset="0"/>
                <a:cs typeface="Arial" charset="0"/>
              </a:rPr>
              <a:t>Breakdown &amp; Organization</a:t>
            </a:r>
          </a:p>
        </p:txBody>
      </p:sp>
      <p:sp>
        <p:nvSpPr>
          <p:cNvPr id="26" name="Rectangle 25"/>
          <p:cNvSpPr/>
          <p:nvPr/>
        </p:nvSpPr>
        <p:spPr>
          <a:xfrm>
            <a:off x="3577070" y="2348866"/>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Prescriptive</a:t>
            </a:r>
          </a:p>
          <a:p>
            <a:pPr algn="ctr"/>
            <a:r>
              <a:rPr lang="en-US" sz="1000" b="1" dirty="0">
                <a:solidFill>
                  <a:schemeClr val="tx1"/>
                </a:solidFill>
                <a:latin typeface="Arial" charset="0"/>
                <a:ea typeface="Arial" charset="0"/>
                <a:cs typeface="Arial" charset="0"/>
              </a:rPr>
              <a:t> Analytics</a:t>
            </a:r>
          </a:p>
        </p:txBody>
      </p:sp>
      <p:sp>
        <p:nvSpPr>
          <p:cNvPr id="27" name="Rectangle 26"/>
          <p:cNvSpPr/>
          <p:nvPr/>
        </p:nvSpPr>
        <p:spPr>
          <a:xfrm>
            <a:off x="3577070" y="2929637"/>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sp>
        <p:nvSpPr>
          <p:cNvPr id="28" name="Rectangle 27"/>
          <p:cNvSpPr/>
          <p:nvPr/>
        </p:nvSpPr>
        <p:spPr>
          <a:xfrm>
            <a:off x="3581400" y="396760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Descriptive</a:t>
            </a:r>
          </a:p>
          <a:p>
            <a:pPr algn="ctr"/>
            <a:r>
              <a:rPr lang="en-US" sz="1000" b="1" dirty="0">
                <a:solidFill>
                  <a:schemeClr val="tx1"/>
                </a:solidFill>
                <a:latin typeface="Arial" charset="0"/>
                <a:ea typeface="Arial" charset="0"/>
                <a:cs typeface="Arial" charset="0"/>
              </a:rPr>
              <a:t> Analytics</a:t>
            </a:r>
          </a:p>
        </p:txBody>
      </p:sp>
      <p:sp>
        <p:nvSpPr>
          <p:cNvPr id="29" name="Rectangle 28"/>
          <p:cNvSpPr/>
          <p:nvPr/>
        </p:nvSpPr>
        <p:spPr>
          <a:xfrm>
            <a:off x="1600200" y="3165164"/>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Visualizations</a:t>
            </a:r>
          </a:p>
        </p:txBody>
      </p:sp>
      <p:sp>
        <p:nvSpPr>
          <p:cNvPr id="7" name="Left Brace 6"/>
          <p:cNvSpPr/>
          <p:nvPr/>
        </p:nvSpPr>
        <p:spPr>
          <a:xfrm>
            <a:off x="3124200" y="2348866"/>
            <a:ext cx="376670" cy="2075942"/>
          </a:xfrm>
          <a:prstGeom prst="leftBrac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6458112" y="3844497"/>
            <a:ext cx="1029449" cy="400110"/>
          </a:xfrm>
          <a:prstGeom prst="rect">
            <a:avLst/>
          </a:prstGeom>
          <a:noFill/>
        </p:spPr>
        <p:txBody>
          <a:bodyPr wrap="none" rtlCol="0">
            <a:spAutoFit/>
          </a:bodyPr>
          <a:lstStyle/>
          <a:p>
            <a:r>
              <a:rPr lang="en-US" sz="1000" b="1" dirty="0">
                <a:solidFill>
                  <a:srgbClr val="0070C0"/>
                </a:solidFill>
                <a:latin typeface="Arial" charset="0"/>
                <a:ea typeface="Arial" charset="0"/>
                <a:cs typeface="Arial" charset="0"/>
              </a:rPr>
              <a:t>Unsupervised</a:t>
            </a:r>
          </a:p>
          <a:p>
            <a:r>
              <a:rPr lang="en-US" sz="1000" b="1" dirty="0">
                <a:solidFill>
                  <a:srgbClr val="0070C0"/>
                </a:solidFill>
                <a:latin typeface="Arial" charset="0"/>
                <a:ea typeface="Arial" charset="0"/>
                <a:cs typeface="Arial" charset="0"/>
              </a:rPr>
              <a:t>Learning</a:t>
            </a:r>
          </a:p>
        </p:txBody>
      </p:sp>
      <p:sp>
        <p:nvSpPr>
          <p:cNvPr id="31" name="TextBox 30"/>
          <p:cNvSpPr txBox="1"/>
          <p:nvPr/>
        </p:nvSpPr>
        <p:spPr>
          <a:xfrm>
            <a:off x="6472273" y="3176782"/>
            <a:ext cx="872355" cy="400110"/>
          </a:xfrm>
          <a:prstGeom prst="rect">
            <a:avLst/>
          </a:prstGeom>
          <a:noFill/>
        </p:spPr>
        <p:txBody>
          <a:bodyPr wrap="none" rtlCol="0">
            <a:spAutoFit/>
          </a:bodyPr>
          <a:lstStyle/>
          <a:p>
            <a:r>
              <a:rPr lang="en-US" sz="1000" b="1" dirty="0">
                <a:solidFill>
                  <a:srgbClr val="0070C0"/>
                </a:solidFill>
                <a:latin typeface="Arial" charset="0"/>
                <a:ea typeface="Arial" charset="0"/>
                <a:cs typeface="Arial" charset="0"/>
              </a:rPr>
              <a:t>Supervised</a:t>
            </a:r>
          </a:p>
          <a:p>
            <a:r>
              <a:rPr lang="en-US" sz="1000" b="1" dirty="0">
                <a:solidFill>
                  <a:srgbClr val="0070C0"/>
                </a:solidFill>
                <a:latin typeface="Arial" charset="0"/>
                <a:ea typeface="Arial" charset="0"/>
                <a:cs typeface="Arial" charset="0"/>
              </a:rPr>
              <a:t>Learning</a:t>
            </a:r>
          </a:p>
        </p:txBody>
      </p:sp>
      <p:sp>
        <p:nvSpPr>
          <p:cNvPr id="32" name="TextBox 31"/>
          <p:cNvSpPr txBox="1"/>
          <p:nvPr/>
        </p:nvSpPr>
        <p:spPr>
          <a:xfrm>
            <a:off x="5181600" y="2795782"/>
            <a:ext cx="1743491" cy="276999"/>
          </a:xfrm>
          <a:prstGeom prst="rect">
            <a:avLst/>
          </a:prstGeom>
          <a:noFill/>
        </p:spPr>
        <p:txBody>
          <a:bodyPr wrap="none" rtlCol="0">
            <a:spAutoFit/>
          </a:bodyPr>
          <a:lstStyle/>
          <a:p>
            <a:r>
              <a:rPr lang="en-US" sz="1200" b="1" dirty="0">
                <a:solidFill>
                  <a:srgbClr val="0070C0"/>
                </a:solidFill>
                <a:latin typeface="Arial" charset="0"/>
                <a:ea typeface="Arial" charset="0"/>
                <a:cs typeface="Arial" charset="0"/>
              </a:rPr>
              <a:t>Monte Carlo Analysis</a:t>
            </a:r>
          </a:p>
        </p:txBody>
      </p:sp>
      <p:cxnSp>
        <p:nvCxnSpPr>
          <p:cNvPr id="10" name="Straight Connector 9"/>
          <p:cNvCxnSpPr>
            <a:stCxn id="5" idx="3"/>
            <a:endCxn id="31" idx="1"/>
          </p:cNvCxnSpPr>
          <p:nvPr/>
        </p:nvCxnSpPr>
        <p:spPr>
          <a:xfrm flipV="1">
            <a:off x="6239903" y="3376837"/>
            <a:ext cx="232370" cy="24552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5" idx="3"/>
          </p:cNvCxnSpPr>
          <p:nvPr/>
        </p:nvCxnSpPr>
        <p:spPr>
          <a:xfrm>
            <a:off x="6239903" y="3622364"/>
            <a:ext cx="232370" cy="30405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181600" y="4306669"/>
            <a:ext cx="1622560" cy="646331"/>
          </a:xfrm>
          <a:prstGeom prst="rect">
            <a:avLst/>
          </a:prstGeom>
          <a:noFill/>
        </p:spPr>
        <p:txBody>
          <a:bodyPr wrap="none" rtlCol="0">
            <a:spAutoFit/>
          </a:bodyPr>
          <a:lstStyle/>
          <a:p>
            <a:r>
              <a:rPr lang="en-US" sz="1200" b="1" dirty="0">
                <a:solidFill>
                  <a:srgbClr val="0070C0"/>
                </a:solidFill>
                <a:latin typeface="Arial" charset="0"/>
                <a:ea typeface="Arial" charset="0"/>
                <a:cs typeface="Arial" charset="0"/>
              </a:rPr>
              <a:t>Standard Reporting</a:t>
            </a:r>
          </a:p>
          <a:p>
            <a:r>
              <a:rPr lang="en-US" sz="1200" b="1" dirty="0">
                <a:solidFill>
                  <a:srgbClr val="0070C0"/>
                </a:solidFill>
                <a:latin typeface="Arial" charset="0"/>
                <a:ea typeface="Arial" charset="0"/>
                <a:cs typeface="Arial" charset="0"/>
              </a:rPr>
              <a:t>Data Queries</a:t>
            </a:r>
          </a:p>
          <a:p>
            <a:r>
              <a:rPr lang="en-US" sz="1200" b="1" dirty="0">
                <a:solidFill>
                  <a:srgbClr val="0070C0"/>
                </a:solidFill>
                <a:latin typeface="Arial" charset="0"/>
                <a:ea typeface="Arial" charset="0"/>
                <a:cs typeface="Arial" charset="0"/>
              </a:rPr>
              <a:t>Basic Statistics</a:t>
            </a:r>
          </a:p>
        </p:txBody>
      </p:sp>
      <p:sp>
        <p:nvSpPr>
          <p:cNvPr id="36" name="TextBox 35"/>
          <p:cNvSpPr txBox="1"/>
          <p:nvPr/>
        </p:nvSpPr>
        <p:spPr>
          <a:xfrm>
            <a:off x="5160818" y="2133600"/>
            <a:ext cx="2916382" cy="461665"/>
          </a:xfrm>
          <a:prstGeom prst="rect">
            <a:avLst/>
          </a:prstGeom>
          <a:noFill/>
        </p:spPr>
        <p:txBody>
          <a:bodyPr wrap="square" rtlCol="0">
            <a:spAutoFit/>
          </a:bodyPr>
          <a:lstStyle/>
          <a:p>
            <a:r>
              <a:rPr lang="en-US" sz="1200" b="1" dirty="0">
                <a:solidFill>
                  <a:srgbClr val="0070C0"/>
                </a:solidFill>
                <a:latin typeface="Arial" charset="0"/>
                <a:ea typeface="Arial" charset="0"/>
                <a:cs typeface="Arial" charset="0"/>
              </a:rPr>
              <a:t>Linear and nonlinear optimization models, Decision analysis models</a:t>
            </a:r>
          </a:p>
        </p:txBody>
      </p:sp>
      <p:grpSp>
        <p:nvGrpSpPr>
          <p:cNvPr id="28677" name="Group 28676"/>
          <p:cNvGrpSpPr/>
          <p:nvPr/>
        </p:nvGrpSpPr>
        <p:grpSpPr>
          <a:xfrm>
            <a:off x="4874683" y="3483864"/>
            <a:ext cx="1365220" cy="360633"/>
            <a:chOff x="4874683" y="3483864"/>
            <a:chExt cx="1365220" cy="360633"/>
          </a:xfrm>
        </p:grpSpPr>
        <p:sp>
          <p:nvSpPr>
            <p:cNvPr id="5" name="TextBox 4"/>
            <p:cNvSpPr txBox="1"/>
            <p:nvPr/>
          </p:nvSpPr>
          <p:spPr>
            <a:xfrm>
              <a:off x="5181600" y="3483864"/>
              <a:ext cx="1058303" cy="276999"/>
            </a:xfrm>
            <a:prstGeom prst="rect">
              <a:avLst/>
            </a:prstGeom>
            <a:noFill/>
          </p:spPr>
          <p:txBody>
            <a:bodyPr wrap="none" rtlCol="0">
              <a:spAutoFit/>
            </a:bodyPr>
            <a:lstStyle/>
            <a:p>
              <a:r>
                <a:rPr lang="en-US" sz="1200" b="1" dirty="0">
                  <a:solidFill>
                    <a:srgbClr val="0070C0"/>
                  </a:solidFill>
                  <a:latin typeface="Arial" charset="0"/>
                  <a:ea typeface="Arial" charset="0"/>
                  <a:cs typeface="Arial" charset="0"/>
                </a:rPr>
                <a:t>Data Mining</a:t>
              </a:r>
            </a:p>
          </p:txBody>
        </p:sp>
        <p:pic>
          <p:nvPicPr>
            <p:cNvPr id="45" name="Picture 44"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683" y="3507101"/>
              <a:ext cx="337396" cy="337396"/>
            </a:xfrm>
            <a:prstGeom prst="rect">
              <a:avLst/>
            </a:prstGeom>
          </p:spPr>
        </p:pic>
      </p:grpSp>
      <p:pic>
        <p:nvPicPr>
          <p:cNvPr id="46" name="Picture 45" descr="Unknown.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3467" y="2712477"/>
            <a:ext cx="434320" cy="434320"/>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612" y="4969141"/>
            <a:ext cx="734291" cy="517259"/>
          </a:xfrm>
          <a:prstGeom prst="rect">
            <a:avLst/>
          </a:prstGeom>
        </p:spPr>
      </p:pic>
      <p:cxnSp>
        <p:nvCxnSpPr>
          <p:cNvPr id="34" name="Straight Connector 33"/>
          <p:cNvCxnSpPr/>
          <p:nvPr/>
        </p:nvCxnSpPr>
        <p:spPr>
          <a:xfrm flipV="1">
            <a:off x="6804160" y="4424808"/>
            <a:ext cx="0" cy="1092442"/>
          </a:xfrm>
          <a:prstGeom prst="line">
            <a:avLst/>
          </a:prstGeom>
          <a:ln w="25400">
            <a:solidFill>
              <a:schemeClr val="bg1">
                <a:lumMod val="50000"/>
              </a:schemeClr>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3577070" y="3926420"/>
            <a:ext cx="4330" cy="1590830"/>
          </a:xfrm>
          <a:prstGeom prst="line">
            <a:avLst/>
          </a:prstGeom>
          <a:ln w="25400">
            <a:solidFill>
              <a:schemeClr val="bg1">
                <a:lumMod val="50000"/>
              </a:schemeClr>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3577070" y="5562600"/>
            <a:ext cx="3227090" cy="0"/>
          </a:xfrm>
          <a:prstGeom prst="line">
            <a:avLst/>
          </a:prstGeom>
          <a:ln w="25400">
            <a:solidFill>
              <a:schemeClr val="bg1">
                <a:lumMod val="50000"/>
              </a:schemeClr>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043381" y="4297978"/>
            <a:ext cx="1760779" cy="21317"/>
          </a:xfrm>
          <a:prstGeom prst="line">
            <a:avLst/>
          </a:prstGeom>
          <a:ln w="25400">
            <a:solidFill>
              <a:schemeClr val="bg1">
                <a:lumMod val="50000"/>
              </a:schemeClr>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3577070" y="3949014"/>
            <a:ext cx="1466311" cy="3172"/>
          </a:xfrm>
          <a:prstGeom prst="line">
            <a:avLst/>
          </a:prstGeom>
          <a:ln w="25400">
            <a:solidFill>
              <a:schemeClr val="bg1">
                <a:lumMod val="50000"/>
              </a:schemeClr>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5023239" y="3952186"/>
            <a:ext cx="9434" cy="363900"/>
          </a:xfrm>
          <a:prstGeom prst="line">
            <a:avLst/>
          </a:prstGeom>
          <a:ln w="25400">
            <a:solidFill>
              <a:schemeClr val="bg1">
                <a:lumMod val="50000"/>
              </a:schemeClr>
            </a:solidFill>
            <a:prstDash val="dashDot"/>
          </a:ln>
          <a:effectLst/>
        </p:spPr>
        <p:style>
          <a:lnRef idx="2">
            <a:schemeClr val="accent1"/>
          </a:lnRef>
          <a:fillRef idx="0">
            <a:schemeClr val="accent1"/>
          </a:fillRef>
          <a:effectRef idx="1">
            <a:schemeClr val="accent1"/>
          </a:effectRef>
          <a:fontRef idx="minor">
            <a:schemeClr val="tx1"/>
          </a:fontRef>
        </p:style>
      </p:cxnSp>
      <p:pic>
        <p:nvPicPr>
          <p:cNvPr id="54" name="Picture 53" descr="image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0264" y="3471810"/>
            <a:ext cx="517629" cy="410817"/>
          </a:xfrm>
          <a:prstGeom prst="rect">
            <a:avLst/>
          </a:prstGeom>
        </p:spPr>
      </p:pic>
      <p:pic>
        <p:nvPicPr>
          <p:cNvPr id="49" name="Picture 48" descr="Unknow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5700" y="4974704"/>
            <a:ext cx="685800" cy="518337"/>
          </a:xfrm>
          <a:prstGeom prst="rect">
            <a:avLst/>
          </a:prstGeom>
        </p:spPr>
      </p:pic>
      <p:sp>
        <p:nvSpPr>
          <p:cNvPr id="2" name="Action Button: Custom 1">
            <a:hlinkClick r:id="rId8" action="ppaction://hlinksldjump" highlightClick="1"/>
          </p:cNvPr>
          <p:cNvSpPr/>
          <p:nvPr/>
        </p:nvSpPr>
        <p:spPr>
          <a:xfrm>
            <a:off x="1225242" y="3175343"/>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Action Button: Custom 50">
            <a:hlinkClick r:id="rId9" action="ppaction://hlinksldjump" highlightClick="1"/>
          </p:cNvPr>
          <p:cNvSpPr/>
          <p:nvPr/>
        </p:nvSpPr>
        <p:spPr>
          <a:xfrm>
            <a:off x="7477972" y="3581400"/>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5334000" y="5910590"/>
            <a:ext cx="2339102" cy="261610"/>
          </a:xfrm>
          <a:prstGeom prst="rect">
            <a:avLst/>
          </a:prstGeom>
          <a:noFill/>
        </p:spPr>
        <p:txBody>
          <a:bodyPr wrap="none" rtlCol="0">
            <a:spAutoFit/>
          </a:bodyPr>
          <a:lstStyle/>
          <a:p>
            <a:r>
              <a:rPr lang="en-US" sz="1100" b="1" dirty="0">
                <a:solidFill>
                  <a:srgbClr val="0070C0"/>
                </a:solidFill>
                <a:latin typeface="Arial" charset="0"/>
                <a:ea typeface="Arial" charset="0"/>
                <a:cs typeface="Arial" charset="0"/>
              </a:rPr>
              <a:t>Statistical Foundation Concepts</a:t>
            </a:r>
          </a:p>
        </p:txBody>
      </p:sp>
      <p:sp>
        <p:nvSpPr>
          <p:cNvPr id="42" name="Action Button: Custom 41">
            <a:hlinkClick r:id="rId10" action="ppaction://hlinksldjump" highlightClick="1"/>
          </p:cNvPr>
          <p:cNvSpPr/>
          <p:nvPr/>
        </p:nvSpPr>
        <p:spPr>
          <a:xfrm>
            <a:off x="7696200" y="6019800"/>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868495"/>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a:t>
            </a:r>
            <a:r>
              <a:rPr lang="en-US" sz="2800" b="1" kern="1200" dirty="0">
                <a:solidFill>
                  <a:srgbClr val="7030A0"/>
                </a:solidFill>
                <a:latin typeface="Arial" charset="0"/>
                <a:cs typeface="Arial" charset="0"/>
              </a:rPr>
              <a:t>Simple Linear Regression</a:t>
            </a:r>
          </a:p>
        </p:txBody>
      </p:sp>
      <p:sp>
        <p:nvSpPr>
          <p:cNvPr id="4" name="TextBox 3"/>
          <p:cNvSpPr txBox="1"/>
          <p:nvPr/>
        </p:nvSpPr>
        <p:spPr>
          <a:xfrm>
            <a:off x="762000" y="1219200"/>
            <a:ext cx="8077200" cy="1569660"/>
          </a:xfrm>
          <a:prstGeom prst="rect">
            <a:avLst/>
          </a:prstGeom>
          <a:noFill/>
        </p:spPr>
        <p:txBody>
          <a:bodyPr wrap="square" rtlCol="0">
            <a:spAutoFit/>
          </a:bodyPr>
          <a:lstStyle/>
          <a:p>
            <a:pPr marL="285750" indent="-285750">
              <a:buFont typeface="Arial"/>
              <a:buChar char="•"/>
            </a:pPr>
            <a:r>
              <a:rPr lang="en-US" sz="1600" dirty="0">
                <a:latin typeface="Arial"/>
                <a:cs typeface="Arial"/>
              </a:rPr>
              <a:t>Statistical model / equation that comes up with a value (or estimate) for a dependent variable based on one predictor (or independent) variables.</a:t>
            </a:r>
          </a:p>
          <a:p>
            <a:endParaRPr lang="en-US" sz="1600" dirty="0">
              <a:latin typeface="Arial"/>
              <a:cs typeface="Arial"/>
            </a:endParaRPr>
          </a:p>
          <a:p>
            <a:pPr marL="285750" indent="-285750">
              <a:buFont typeface="Arial"/>
              <a:buChar char="•"/>
            </a:pPr>
            <a:r>
              <a:rPr lang="en-US" sz="1600" dirty="0">
                <a:latin typeface="Arial"/>
                <a:cs typeface="Arial"/>
              </a:rPr>
              <a:t>Example: Estimating sales based on advertising expenditures.</a:t>
            </a:r>
          </a:p>
          <a:p>
            <a:endParaRPr lang="en-US" sz="1600" dirty="0">
              <a:latin typeface="Arial"/>
              <a:cs typeface="Arial"/>
            </a:endParaRPr>
          </a:p>
          <a:p>
            <a:pPr marL="285750" indent="-285750">
              <a:buFont typeface="Arial"/>
              <a:buChar char="•"/>
            </a:pPr>
            <a:r>
              <a:rPr lang="en-US" sz="1600" dirty="0">
                <a:latin typeface="Arial"/>
                <a:cs typeface="Arial"/>
              </a:rPr>
              <a:t>Example: Stock’s Beta is the Slope.</a:t>
            </a:r>
          </a:p>
        </p:txBody>
      </p:sp>
      <p:sp>
        <p:nvSpPr>
          <p:cNvPr id="6" name="Action Button: Custom 5">
            <a:hlinkClick r:id="rId3"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441534"/>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a:t>
            </a:r>
            <a:r>
              <a:rPr lang="en-US" sz="2800" b="1" kern="1200" dirty="0">
                <a:solidFill>
                  <a:srgbClr val="7030A0"/>
                </a:solidFill>
                <a:latin typeface="Arial" charset="0"/>
                <a:cs typeface="Arial" charset="0"/>
              </a:rPr>
              <a:t>Multiple Regression</a:t>
            </a:r>
          </a:p>
        </p:txBody>
      </p:sp>
      <p:sp>
        <p:nvSpPr>
          <p:cNvPr id="5" name="TextBox 4"/>
          <p:cNvSpPr txBox="1"/>
          <p:nvPr/>
        </p:nvSpPr>
        <p:spPr>
          <a:xfrm>
            <a:off x="762000" y="1219200"/>
            <a:ext cx="8077200" cy="1815882"/>
          </a:xfrm>
          <a:prstGeom prst="rect">
            <a:avLst/>
          </a:prstGeom>
          <a:noFill/>
        </p:spPr>
        <p:txBody>
          <a:bodyPr wrap="square" rtlCol="0">
            <a:spAutoFit/>
          </a:bodyPr>
          <a:lstStyle/>
          <a:p>
            <a:pPr marL="285750" indent="-285750">
              <a:buFont typeface="Arial"/>
              <a:buChar char="•"/>
            </a:pPr>
            <a:r>
              <a:rPr lang="en-US" sz="1600" dirty="0">
                <a:latin typeface="Arial"/>
                <a:cs typeface="Arial"/>
              </a:rPr>
              <a:t>Statistical model / equation that comes up with a value (or estimate) for a dependent variable based on multiple predictor (or independent) variables.</a:t>
            </a:r>
          </a:p>
          <a:p>
            <a:endParaRPr lang="en-US" sz="1600" dirty="0">
              <a:latin typeface="Arial"/>
              <a:cs typeface="Arial"/>
            </a:endParaRPr>
          </a:p>
          <a:p>
            <a:pPr marL="285750" indent="-285750">
              <a:buFont typeface="Arial"/>
              <a:buChar char="•"/>
            </a:pPr>
            <a:r>
              <a:rPr lang="en-US" sz="1600" dirty="0">
                <a:latin typeface="Arial"/>
                <a:cs typeface="Arial"/>
              </a:rPr>
              <a:t>Multiple predictors may be continuous or categorical.</a:t>
            </a:r>
          </a:p>
          <a:p>
            <a:pPr marL="285750" indent="-285750">
              <a:buFont typeface="Arial"/>
              <a:buChar char="•"/>
            </a:pPr>
            <a:endParaRPr lang="en-US" sz="1600" dirty="0">
              <a:latin typeface="Arial"/>
              <a:cs typeface="Arial"/>
            </a:endParaRPr>
          </a:p>
          <a:p>
            <a:pPr marL="285750" indent="-285750">
              <a:buFont typeface="Arial"/>
              <a:buChar char="•"/>
            </a:pPr>
            <a:r>
              <a:rPr lang="en-US" sz="1600" dirty="0">
                <a:latin typeface="Arial"/>
                <a:cs typeface="Arial"/>
              </a:rPr>
              <a:t>Example estimating percentage of bad calls based on wind speed and barometric pressure.</a:t>
            </a:r>
          </a:p>
        </p:txBody>
      </p:sp>
      <p:pic>
        <p:nvPicPr>
          <p:cNvPr id="3" name="Picture 2" descr="Screen shot 2013-06-12 at 6.15.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933700"/>
            <a:ext cx="4432300" cy="3467100"/>
          </a:xfrm>
          <a:prstGeom prst="rect">
            <a:avLst/>
          </a:prstGeom>
          <a:ln w="38100" cmpd="sng">
            <a:solidFill>
              <a:schemeClr val="bg1">
                <a:lumMod val="75000"/>
              </a:schemeClr>
            </a:solidFill>
          </a:ln>
        </p:spPr>
      </p:pic>
      <p:sp>
        <p:nvSpPr>
          <p:cNvPr id="7" name="Rectangle 6"/>
          <p:cNvSpPr/>
          <p:nvPr/>
        </p:nvSpPr>
        <p:spPr>
          <a:xfrm>
            <a:off x="5334000" y="3009900"/>
            <a:ext cx="1295400" cy="3352800"/>
          </a:xfrm>
          <a:prstGeom prst="rect">
            <a:avLst/>
          </a:prstGeom>
          <a:noFill/>
          <a:ln w="38100" cmpd="sng">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Action Button: Custom 5">
            <a:hlinkClick r:id="rId4"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224000"/>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a:t>
            </a:r>
            <a:r>
              <a:rPr lang="en-US" sz="2800" b="1" kern="1200" dirty="0">
                <a:solidFill>
                  <a:srgbClr val="7030A0"/>
                </a:solidFill>
                <a:latin typeface="Arial" charset="0"/>
                <a:cs typeface="Arial" charset="0"/>
              </a:rPr>
              <a:t>Multiple Regression</a:t>
            </a:r>
          </a:p>
        </p:txBody>
      </p:sp>
      <p:pic>
        <p:nvPicPr>
          <p:cNvPr id="2" name="Mov1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219200"/>
            <a:ext cx="5870575" cy="5095617"/>
          </a:xfrm>
          <a:prstGeom prst="rect">
            <a:avLst/>
          </a:prstGeom>
        </p:spPr>
      </p:pic>
      <p:sp>
        <p:nvSpPr>
          <p:cNvPr id="4" name="Action Button: Custom 3">
            <a:hlinkClick r:id="rId6"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499362"/>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Correlation and R</a:t>
            </a:r>
          </a:p>
        </p:txBody>
      </p:sp>
      <p:pic>
        <p:nvPicPr>
          <p:cNvPr id="2" name="Picture 1" descr="Screen Shot 2015-08-18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511300"/>
            <a:ext cx="6350000" cy="4127500"/>
          </a:xfrm>
          <a:prstGeom prst="rect">
            <a:avLst/>
          </a:prstGeom>
        </p:spPr>
      </p:pic>
      <p:sp>
        <p:nvSpPr>
          <p:cNvPr id="4" name="Action Button: Custom 3">
            <a:hlinkClick r:id="rId4"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084902"/>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Correlation and R</a:t>
            </a:r>
          </a:p>
        </p:txBody>
      </p:sp>
      <p:pic>
        <p:nvPicPr>
          <p:cNvPr id="5" name="Picture 4">
            <a:extLst>
              <a:ext uri="{FF2B5EF4-FFF2-40B4-BE49-F238E27FC236}">
                <a16:creationId xmlns:a16="http://schemas.microsoft.com/office/drawing/2014/main" id="{226B7DF8-4712-4C39-A5F4-FA5530D7BC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438400"/>
            <a:ext cx="5410200" cy="1678305"/>
          </a:xfrm>
          <a:prstGeom prst="rect">
            <a:avLst/>
          </a:prstGeom>
          <a:noFill/>
        </p:spPr>
      </p:pic>
    </p:spTree>
    <p:extLst>
      <p:ext uri="{BB962C8B-B14F-4D97-AF65-F5344CB8AC3E}">
        <p14:creationId xmlns:p14="http://schemas.microsoft.com/office/powerpoint/2010/main" val="1145558917"/>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Common Probability Distributions</a:t>
            </a:r>
          </a:p>
        </p:txBody>
      </p:sp>
      <p:sp>
        <p:nvSpPr>
          <p:cNvPr id="2" name="TextBox 1"/>
          <p:cNvSpPr txBox="1"/>
          <p:nvPr/>
        </p:nvSpPr>
        <p:spPr>
          <a:xfrm>
            <a:off x="3200400" y="1905000"/>
            <a:ext cx="4993675" cy="2308324"/>
          </a:xfrm>
          <a:prstGeom prst="rect">
            <a:avLst/>
          </a:prstGeom>
          <a:noFill/>
        </p:spPr>
        <p:txBody>
          <a:bodyPr wrap="none" rtlCol="0">
            <a:spAutoFit/>
          </a:bodyPr>
          <a:lstStyle/>
          <a:p>
            <a:pPr marL="285750" indent="-285750">
              <a:buFont typeface="Arial"/>
              <a:buChar char="•"/>
            </a:pPr>
            <a:r>
              <a:rPr lang="en-US" dirty="0"/>
              <a:t>Uniform, </a:t>
            </a:r>
            <a:r>
              <a:rPr lang="en-US" sz="1400" dirty="0"/>
              <a:t>specified with 2 numbers</a:t>
            </a:r>
          </a:p>
          <a:p>
            <a:pPr marL="285750" indent="-285750">
              <a:buFont typeface="Arial"/>
              <a:buChar char="•"/>
            </a:pPr>
            <a:r>
              <a:rPr lang="en-US" dirty="0"/>
              <a:t>Triangular, </a:t>
            </a:r>
            <a:r>
              <a:rPr lang="en-US" sz="1400" dirty="0"/>
              <a:t>specified with 3 numbers</a:t>
            </a:r>
          </a:p>
          <a:p>
            <a:pPr marL="285750" indent="-285750">
              <a:buFont typeface="Arial"/>
              <a:buChar char="•"/>
            </a:pPr>
            <a:r>
              <a:rPr lang="en-US" dirty="0"/>
              <a:t>Normal, </a:t>
            </a:r>
            <a:r>
              <a:rPr lang="en-US" sz="1400" dirty="0"/>
              <a:t>specified with 2 numbers</a:t>
            </a:r>
          </a:p>
          <a:p>
            <a:endParaRPr lang="en-US" dirty="0"/>
          </a:p>
          <a:p>
            <a:endParaRPr lang="en-US" dirty="0"/>
          </a:p>
          <a:p>
            <a:endParaRPr lang="en-US" dirty="0"/>
          </a:p>
          <a:p>
            <a:endParaRPr lang="en-US" dirty="0"/>
          </a:p>
          <a:p>
            <a:pPr marL="285750" indent="-285750">
              <a:buFont typeface="Arial"/>
              <a:buChar char="•"/>
            </a:pPr>
            <a:r>
              <a:rPr lang="en-US" dirty="0"/>
              <a:t>Custom Discrete, </a:t>
            </a:r>
            <a:r>
              <a:rPr lang="en-US" sz="1400" dirty="0"/>
              <a:t>fixed limited buckets for outcomes</a:t>
            </a:r>
            <a:endParaRPr lang="en-US" dirty="0"/>
          </a:p>
        </p:txBody>
      </p:sp>
      <p:pic>
        <p:nvPicPr>
          <p:cNvPr id="5" name="Picture 4" descr="Screen shot 2013-12-07 at 4.56.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057400"/>
            <a:ext cx="1331759" cy="756071"/>
          </a:xfrm>
          <a:prstGeom prst="rect">
            <a:avLst/>
          </a:prstGeom>
        </p:spPr>
      </p:pic>
      <p:pic>
        <p:nvPicPr>
          <p:cNvPr id="3" name="Picture 2" descr="Screen Shot 2015-10-03 at 4.16.3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3505200"/>
            <a:ext cx="1676400" cy="1043735"/>
          </a:xfrm>
          <a:prstGeom prst="rect">
            <a:avLst/>
          </a:prstGeom>
        </p:spPr>
      </p:pic>
    </p:spTree>
    <p:extLst>
      <p:ext uri="{BB962C8B-B14F-4D97-AF65-F5344CB8AC3E}">
        <p14:creationId xmlns:p14="http://schemas.microsoft.com/office/powerpoint/2010/main" val="850511581"/>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Common Probability Distributions</a:t>
            </a:r>
            <a:br>
              <a:rPr lang="en-US" sz="2800" b="1" kern="1200" dirty="0">
                <a:solidFill>
                  <a:srgbClr val="7030A0"/>
                </a:solidFill>
                <a:latin typeface="Arial" charset="0"/>
                <a:cs typeface="Arial" charset="0"/>
              </a:rPr>
            </a:br>
            <a:r>
              <a:rPr lang="en-US" sz="2800" b="1" kern="1200" dirty="0">
                <a:solidFill>
                  <a:srgbClr val="7030A0"/>
                </a:solidFill>
                <a:latin typeface="Arial" charset="0"/>
                <a:cs typeface="Arial" charset="0"/>
              </a:rPr>
              <a:t>Uniform</a:t>
            </a:r>
          </a:p>
        </p:txBody>
      </p:sp>
      <p:sp>
        <p:nvSpPr>
          <p:cNvPr id="3" name="Content Placeholder 1"/>
          <p:cNvSpPr txBox="1">
            <a:spLocks/>
          </p:cNvSpPr>
          <p:nvPr/>
        </p:nvSpPr>
        <p:spPr>
          <a:xfrm>
            <a:off x="762000" y="1295400"/>
            <a:ext cx="8153400" cy="990600"/>
          </a:xfrm>
          <a:prstGeom prst="rect">
            <a:avLst/>
          </a:prstGeom>
        </p:spPr>
        <p:txBody>
          <a:bodyPr>
            <a:scene3d>
              <a:camera prst="orthographicFront"/>
              <a:lightRig rig="threePt" dir="t"/>
            </a:scene3d>
            <a:sp3d extrusionH="57150">
              <a:bevelT w="38100" h="38100"/>
            </a:sp3d>
          </a:bodyPr>
          <a:lstStyle>
            <a:lvl1pPr marL="342900" indent="-342900" algn="l" rtl="0" eaLnBrk="0" fontAlgn="base" hangingPunct="0">
              <a:spcBef>
                <a:spcPct val="20000"/>
              </a:spcBef>
              <a:spcAft>
                <a:spcPct val="0"/>
              </a:spcAft>
              <a:buChar char="•"/>
              <a:defRPr sz="36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32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8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4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400">
                <a:solidFill>
                  <a:schemeClr val="tx1"/>
                </a:solidFill>
                <a:latin typeface="+mn-lt"/>
                <a:ea typeface="ＭＳ Ｐゴシック" charset="-128"/>
              </a:defRPr>
            </a:lvl5pPr>
            <a:lvl6pPr marL="2514600" indent="-228600" algn="l" rtl="0" fontAlgn="base">
              <a:spcBef>
                <a:spcPct val="20000"/>
              </a:spcBef>
              <a:spcAft>
                <a:spcPct val="0"/>
              </a:spcAft>
              <a:buChar char="»"/>
              <a:defRPr sz="2400">
                <a:solidFill>
                  <a:schemeClr val="tx1"/>
                </a:solidFill>
                <a:latin typeface="+mn-lt"/>
                <a:ea typeface="ＭＳ Ｐゴシック" charset="-128"/>
              </a:defRPr>
            </a:lvl6pPr>
            <a:lvl7pPr marL="2971800" indent="-228600" algn="l" rtl="0" fontAlgn="base">
              <a:spcBef>
                <a:spcPct val="20000"/>
              </a:spcBef>
              <a:spcAft>
                <a:spcPct val="0"/>
              </a:spcAft>
              <a:buChar char="»"/>
              <a:defRPr sz="2400">
                <a:solidFill>
                  <a:schemeClr val="tx1"/>
                </a:solidFill>
                <a:latin typeface="+mn-lt"/>
                <a:ea typeface="ＭＳ Ｐゴシック" charset="-128"/>
              </a:defRPr>
            </a:lvl7pPr>
            <a:lvl8pPr marL="3429000" indent="-228600" algn="l" rtl="0" fontAlgn="base">
              <a:spcBef>
                <a:spcPct val="20000"/>
              </a:spcBef>
              <a:spcAft>
                <a:spcPct val="0"/>
              </a:spcAft>
              <a:buChar char="»"/>
              <a:defRPr sz="2400">
                <a:solidFill>
                  <a:schemeClr val="tx1"/>
                </a:solidFill>
                <a:latin typeface="+mn-lt"/>
                <a:ea typeface="ＭＳ Ｐゴシック" charset="-128"/>
              </a:defRPr>
            </a:lvl8pPr>
            <a:lvl9pPr marL="3886200" indent="-228600" algn="l" rtl="0" fontAlgn="base">
              <a:spcBef>
                <a:spcPct val="20000"/>
              </a:spcBef>
              <a:spcAft>
                <a:spcPct val="0"/>
              </a:spcAft>
              <a:buChar char="»"/>
              <a:defRPr sz="2400">
                <a:solidFill>
                  <a:schemeClr val="tx1"/>
                </a:solidFill>
                <a:latin typeface="+mn-lt"/>
                <a:ea typeface="ＭＳ Ｐゴシック" charset="-128"/>
              </a:defRPr>
            </a:lvl9pPr>
          </a:lstStyle>
          <a:p>
            <a:pPr>
              <a:buClr>
                <a:schemeClr val="accent2">
                  <a:lumMod val="75000"/>
                </a:schemeClr>
              </a:buClr>
              <a:buSzPct val="90000"/>
              <a:buFont typeface="Wingdings" charset="2"/>
              <a:buChar char="Ø"/>
            </a:pPr>
            <a:r>
              <a:rPr lang="en-US" sz="2000" dirty="0"/>
              <a:t>Two numbers specify the distribution, min and max</a:t>
            </a:r>
          </a:p>
          <a:p>
            <a:pPr>
              <a:buClr>
                <a:schemeClr val="accent2">
                  <a:lumMod val="75000"/>
                </a:schemeClr>
              </a:buClr>
              <a:buSzPct val="90000"/>
              <a:buFont typeface="Wingdings" charset="2"/>
              <a:buChar char="Ø"/>
            </a:pPr>
            <a:r>
              <a:rPr lang="en-US" sz="2000" dirty="0"/>
              <a:t>All outcomes in between are equally likely</a:t>
            </a:r>
          </a:p>
          <a:p>
            <a:pPr>
              <a:buClr>
                <a:schemeClr val="accent2">
                  <a:lumMod val="75000"/>
                </a:schemeClr>
              </a:buClr>
              <a:buSzPct val="90000"/>
              <a:buFont typeface="Wingdings" charset="2"/>
              <a:buChar char="Ø"/>
            </a:pPr>
            <a:endParaRPr lang="en-US" sz="2000" dirty="0"/>
          </a:p>
        </p:txBody>
      </p:sp>
      <p:sp>
        <p:nvSpPr>
          <p:cNvPr id="4" name="Rectangle 16"/>
          <p:cNvSpPr>
            <a:spLocks noChangeArrowheads="1"/>
          </p:cNvSpPr>
          <p:nvPr/>
        </p:nvSpPr>
        <p:spPr bwMode="auto">
          <a:xfrm>
            <a:off x="2590800" y="4495800"/>
            <a:ext cx="3200400" cy="914400"/>
          </a:xfrm>
          <a:prstGeom prst="rect">
            <a:avLst/>
          </a:prstGeom>
          <a:solidFill>
            <a:srgbClr val="BFBFBF"/>
          </a:solidFill>
          <a:ln w="9525">
            <a:solidFill>
              <a:schemeClr val="tx1"/>
            </a:solidFill>
            <a:miter lim="800000"/>
            <a:headEnd/>
            <a:tailEnd/>
          </a:ln>
        </p:spPr>
        <p:txBody>
          <a:bodyPr wrap="none" anchor="ctr"/>
          <a:lstStyle/>
          <a:p>
            <a:endParaRPr lang="en-US"/>
          </a:p>
        </p:txBody>
      </p:sp>
      <p:sp>
        <p:nvSpPr>
          <p:cNvPr id="5" name="Line 5"/>
          <p:cNvSpPr>
            <a:spLocks noChangeShapeType="1"/>
          </p:cNvSpPr>
          <p:nvPr/>
        </p:nvSpPr>
        <p:spPr bwMode="auto">
          <a:xfrm>
            <a:off x="1905000" y="3581400"/>
            <a:ext cx="0" cy="1828800"/>
          </a:xfrm>
          <a:prstGeom prst="line">
            <a:avLst/>
          </a:prstGeom>
          <a:noFill/>
          <a:ln w="9525">
            <a:solidFill>
              <a:schemeClr val="tx1"/>
            </a:solidFill>
            <a:round/>
            <a:headEnd type="arrow"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Line 6"/>
          <p:cNvSpPr>
            <a:spLocks noChangeShapeType="1"/>
          </p:cNvSpPr>
          <p:nvPr/>
        </p:nvSpPr>
        <p:spPr bwMode="auto">
          <a:xfrm>
            <a:off x="1905000" y="5410200"/>
            <a:ext cx="5029200" cy="0"/>
          </a:xfrm>
          <a:prstGeom prst="line">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 name="Text Box 7"/>
          <p:cNvSpPr txBox="1">
            <a:spLocks noChangeArrowheads="1"/>
          </p:cNvSpPr>
          <p:nvPr/>
        </p:nvSpPr>
        <p:spPr bwMode="auto">
          <a:xfrm>
            <a:off x="1295400" y="3657600"/>
            <a:ext cx="641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dirty="0"/>
              <a:t>f(x)</a:t>
            </a:r>
          </a:p>
        </p:txBody>
      </p:sp>
      <p:sp>
        <p:nvSpPr>
          <p:cNvPr id="8" name="Text Box 8"/>
          <p:cNvSpPr txBox="1">
            <a:spLocks noChangeArrowheads="1"/>
          </p:cNvSpPr>
          <p:nvPr/>
        </p:nvSpPr>
        <p:spPr bwMode="auto">
          <a:xfrm>
            <a:off x="6629400" y="5334000"/>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a:t>x</a:t>
            </a:r>
          </a:p>
        </p:txBody>
      </p:sp>
      <p:sp>
        <p:nvSpPr>
          <p:cNvPr id="9" name="Text Box 10"/>
          <p:cNvSpPr txBox="1">
            <a:spLocks noChangeArrowheads="1"/>
          </p:cNvSpPr>
          <p:nvPr/>
        </p:nvSpPr>
        <p:spPr bwMode="auto">
          <a:xfrm>
            <a:off x="5638800" y="5334000"/>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a:t>b</a:t>
            </a:r>
          </a:p>
        </p:txBody>
      </p:sp>
      <p:sp>
        <p:nvSpPr>
          <p:cNvPr id="10" name="Text Box 11"/>
          <p:cNvSpPr txBox="1">
            <a:spLocks noChangeArrowheads="1"/>
          </p:cNvSpPr>
          <p:nvPr/>
        </p:nvSpPr>
        <p:spPr bwMode="auto">
          <a:xfrm>
            <a:off x="2438400" y="533400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a:t>a</a:t>
            </a:r>
          </a:p>
        </p:txBody>
      </p:sp>
      <p:sp>
        <p:nvSpPr>
          <p:cNvPr id="11" name="Text Box 15"/>
          <p:cNvSpPr txBox="1">
            <a:spLocks noChangeArrowheads="1"/>
          </p:cNvSpPr>
          <p:nvPr/>
        </p:nvSpPr>
        <p:spPr bwMode="auto">
          <a:xfrm>
            <a:off x="3427413" y="5943600"/>
            <a:ext cx="52847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dirty="0"/>
              <a:t>area = width </a:t>
            </a:r>
            <a:r>
              <a:rPr lang="en-US" dirty="0">
                <a:latin typeface="Tahoma" charset="0"/>
              </a:rPr>
              <a:t>x</a:t>
            </a:r>
            <a:r>
              <a:rPr lang="en-US" dirty="0"/>
              <a:t> height = (b – a) </a:t>
            </a:r>
            <a:r>
              <a:rPr lang="en-US" dirty="0">
                <a:latin typeface="Tahoma" charset="0"/>
              </a:rPr>
              <a:t>x</a:t>
            </a:r>
            <a:r>
              <a:rPr lang="en-US" dirty="0"/>
              <a:t>          = 1</a:t>
            </a:r>
          </a:p>
        </p:txBody>
      </p:sp>
      <p:sp>
        <p:nvSpPr>
          <p:cNvPr id="12" name="Line 17"/>
          <p:cNvSpPr>
            <a:spLocks noChangeShapeType="1"/>
          </p:cNvSpPr>
          <p:nvPr/>
        </p:nvSpPr>
        <p:spPr bwMode="auto">
          <a:xfrm flipH="1">
            <a:off x="1905000" y="4495800"/>
            <a:ext cx="685800"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AutoShape 18"/>
          <p:cNvSpPr>
            <a:spLocks/>
          </p:cNvSpPr>
          <p:nvPr/>
        </p:nvSpPr>
        <p:spPr bwMode="auto">
          <a:xfrm>
            <a:off x="1600200" y="4495800"/>
            <a:ext cx="228600" cy="914400"/>
          </a:xfrm>
          <a:prstGeom prst="lef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648200"/>
            <a:ext cx="639763"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5867400"/>
            <a:ext cx="639763"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Freeform 21"/>
          <p:cNvSpPr>
            <a:spLocks/>
          </p:cNvSpPr>
          <p:nvPr/>
        </p:nvSpPr>
        <p:spPr bwMode="auto">
          <a:xfrm>
            <a:off x="3733800" y="5105400"/>
            <a:ext cx="431800" cy="914400"/>
          </a:xfrm>
          <a:custGeom>
            <a:avLst/>
            <a:gdLst>
              <a:gd name="T0" fmla="*/ 0 w 272"/>
              <a:gd name="T1" fmla="*/ 2147483647 h 576"/>
              <a:gd name="T2" fmla="*/ 2147483647 w 272"/>
              <a:gd name="T3" fmla="*/ 2147483647 h 576"/>
              <a:gd name="T4" fmla="*/ 2147483647 w 272"/>
              <a:gd name="T5" fmla="*/ 2147483647 h 576"/>
              <a:gd name="T6" fmla="*/ 2147483647 w 272"/>
              <a:gd name="T7" fmla="*/ 0 h 576"/>
              <a:gd name="T8" fmla="*/ 0 60000 65536"/>
              <a:gd name="T9" fmla="*/ 0 60000 65536"/>
              <a:gd name="T10" fmla="*/ 0 60000 65536"/>
              <a:gd name="T11" fmla="*/ 0 60000 65536"/>
              <a:gd name="T12" fmla="*/ 0 w 272"/>
              <a:gd name="T13" fmla="*/ 0 h 576"/>
              <a:gd name="T14" fmla="*/ 272 w 272"/>
              <a:gd name="T15" fmla="*/ 576 h 576"/>
            </a:gdLst>
            <a:ahLst/>
            <a:cxnLst>
              <a:cxn ang="T8">
                <a:pos x="T0" y="T1"/>
              </a:cxn>
              <a:cxn ang="T9">
                <a:pos x="T2" y="T3"/>
              </a:cxn>
              <a:cxn ang="T10">
                <a:pos x="T4" y="T5"/>
              </a:cxn>
              <a:cxn ang="T11">
                <a:pos x="T6" y="T7"/>
              </a:cxn>
            </a:cxnLst>
            <a:rect l="T12" t="T13" r="T14" b="T15"/>
            <a:pathLst>
              <a:path w="272" h="576">
                <a:moveTo>
                  <a:pt x="0" y="576"/>
                </a:moveTo>
                <a:cubicBezTo>
                  <a:pt x="4" y="488"/>
                  <a:pt x="8" y="400"/>
                  <a:pt x="48" y="384"/>
                </a:cubicBezTo>
                <a:cubicBezTo>
                  <a:pt x="88" y="368"/>
                  <a:pt x="208" y="544"/>
                  <a:pt x="240" y="480"/>
                </a:cubicBezTo>
                <a:cubicBezTo>
                  <a:pt x="272" y="416"/>
                  <a:pt x="256" y="208"/>
                  <a:pt x="240" y="0"/>
                </a:cubicBezTo>
              </a:path>
            </a:pathLst>
          </a:custGeom>
          <a:noFill/>
          <a:ln w="9525">
            <a:solidFill>
              <a:schemeClr val="tx1"/>
            </a:solidFill>
            <a:round/>
            <a:headEnd/>
            <a:tailEnd type="oval"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819400"/>
            <a:ext cx="4241800" cy="889000"/>
          </a:xfrm>
          <a:prstGeom prst="rect">
            <a:avLst/>
          </a:prstGeom>
          <a:noFill/>
          <a:ln w="9525">
            <a:solidFill>
              <a:srgbClr val="0000F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60077656"/>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Common Probability Distributions</a:t>
            </a:r>
            <a:br>
              <a:rPr lang="en-US" sz="2800" b="1" kern="1200" dirty="0">
                <a:solidFill>
                  <a:srgbClr val="7030A0"/>
                </a:solidFill>
                <a:latin typeface="Arial" charset="0"/>
                <a:cs typeface="Arial" charset="0"/>
              </a:rPr>
            </a:br>
            <a:r>
              <a:rPr lang="en-US" sz="2800" b="1" kern="1200" dirty="0">
                <a:solidFill>
                  <a:srgbClr val="7030A0"/>
                </a:solidFill>
                <a:latin typeface="Arial" charset="0"/>
                <a:cs typeface="Arial" charset="0"/>
              </a:rPr>
              <a:t>Uniform</a:t>
            </a:r>
          </a:p>
        </p:txBody>
      </p:sp>
      <p:sp>
        <p:nvSpPr>
          <p:cNvPr id="3" name="Content Placeholder 1"/>
          <p:cNvSpPr txBox="1">
            <a:spLocks/>
          </p:cNvSpPr>
          <p:nvPr/>
        </p:nvSpPr>
        <p:spPr>
          <a:xfrm>
            <a:off x="762000" y="1295400"/>
            <a:ext cx="8229600" cy="838200"/>
          </a:xfrm>
          <a:prstGeom prst="rect">
            <a:avLst/>
          </a:prstGeom>
        </p:spPr>
        <p:txBody>
          <a:bodyPr>
            <a:scene3d>
              <a:camera prst="orthographicFront"/>
              <a:lightRig rig="threePt" dir="t"/>
            </a:scene3d>
            <a:sp3d extrusionH="57150">
              <a:bevelT w="38100" h="38100"/>
            </a:sp3d>
          </a:bodyPr>
          <a:lstStyle>
            <a:lvl1pPr marL="342900" indent="-342900" algn="l" rtl="0" eaLnBrk="0" fontAlgn="base" hangingPunct="0">
              <a:spcBef>
                <a:spcPct val="20000"/>
              </a:spcBef>
              <a:spcAft>
                <a:spcPct val="0"/>
              </a:spcAft>
              <a:buChar char="•"/>
              <a:defRPr sz="36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32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8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4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400">
                <a:solidFill>
                  <a:schemeClr val="tx1"/>
                </a:solidFill>
                <a:latin typeface="+mn-lt"/>
                <a:ea typeface="ＭＳ Ｐゴシック" charset="-128"/>
              </a:defRPr>
            </a:lvl5pPr>
            <a:lvl6pPr marL="2514600" indent="-228600" algn="l" rtl="0" fontAlgn="base">
              <a:spcBef>
                <a:spcPct val="20000"/>
              </a:spcBef>
              <a:spcAft>
                <a:spcPct val="0"/>
              </a:spcAft>
              <a:buChar char="»"/>
              <a:defRPr sz="2400">
                <a:solidFill>
                  <a:schemeClr val="tx1"/>
                </a:solidFill>
                <a:latin typeface="+mn-lt"/>
                <a:ea typeface="ＭＳ Ｐゴシック" charset="-128"/>
              </a:defRPr>
            </a:lvl6pPr>
            <a:lvl7pPr marL="2971800" indent="-228600" algn="l" rtl="0" fontAlgn="base">
              <a:spcBef>
                <a:spcPct val="20000"/>
              </a:spcBef>
              <a:spcAft>
                <a:spcPct val="0"/>
              </a:spcAft>
              <a:buChar char="»"/>
              <a:defRPr sz="2400">
                <a:solidFill>
                  <a:schemeClr val="tx1"/>
                </a:solidFill>
                <a:latin typeface="+mn-lt"/>
                <a:ea typeface="ＭＳ Ｐゴシック" charset="-128"/>
              </a:defRPr>
            </a:lvl7pPr>
            <a:lvl8pPr marL="3429000" indent="-228600" algn="l" rtl="0" fontAlgn="base">
              <a:spcBef>
                <a:spcPct val="20000"/>
              </a:spcBef>
              <a:spcAft>
                <a:spcPct val="0"/>
              </a:spcAft>
              <a:buChar char="»"/>
              <a:defRPr sz="2400">
                <a:solidFill>
                  <a:schemeClr val="tx1"/>
                </a:solidFill>
                <a:latin typeface="+mn-lt"/>
                <a:ea typeface="ＭＳ Ｐゴシック" charset="-128"/>
              </a:defRPr>
            </a:lvl8pPr>
            <a:lvl9pPr marL="3886200" indent="-228600" algn="l" rtl="0" fontAlgn="base">
              <a:spcBef>
                <a:spcPct val="20000"/>
              </a:spcBef>
              <a:spcAft>
                <a:spcPct val="0"/>
              </a:spcAft>
              <a:buChar char="»"/>
              <a:defRPr sz="2400">
                <a:solidFill>
                  <a:schemeClr val="tx1"/>
                </a:solidFill>
                <a:latin typeface="+mn-lt"/>
                <a:ea typeface="ＭＳ Ｐゴシック" charset="-128"/>
              </a:defRPr>
            </a:lvl9pPr>
          </a:lstStyle>
          <a:p>
            <a:pPr>
              <a:buClr>
                <a:schemeClr val="accent2">
                  <a:lumMod val="75000"/>
                </a:schemeClr>
              </a:buClr>
              <a:buSzPct val="90000"/>
              <a:buFont typeface="Wingdings" charset="2"/>
              <a:buChar char="Ø"/>
            </a:pPr>
            <a:r>
              <a:rPr lang="en-US" sz="2000" dirty="0"/>
              <a:t>Amount (number of gallons) of gas sold daily at a service station</a:t>
            </a:r>
          </a:p>
          <a:p>
            <a:pPr>
              <a:buClr>
                <a:schemeClr val="accent2">
                  <a:lumMod val="75000"/>
                </a:schemeClr>
              </a:buClr>
              <a:buSzPct val="90000"/>
              <a:buFont typeface="Wingdings" charset="2"/>
              <a:buChar char="Ø"/>
            </a:pPr>
            <a:r>
              <a:rPr lang="en-US" sz="2000" dirty="0"/>
              <a:t>Min 2,000 gallons,  Max 5,000 gallons</a:t>
            </a:r>
          </a:p>
          <a:p>
            <a:pPr>
              <a:buClr>
                <a:schemeClr val="accent2">
                  <a:lumMod val="75000"/>
                </a:schemeClr>
              </a:buClr>
              <a:buSzPct val="90000"/>
              <a:buFont typeface="Wingdings" charset="2"/>
              <a:buChar char="Ø"/>
            </a:pPr>
            <a:endParaRPr lang="en-US" sz="2000" dirty="0"/>
          </a:p>
        </p:txBody>
      </p:sp>
      <p:sp>
        <p:nvSpPr>
          <p:cNvPr id="4" name="Rectangle 4"/>
          <p:cNvSpPr>
            <a:spLocks noChangeArrowheads="1"/>
          </p:cNvSpPr>
          <p:nvPr/>
        </p:nvSpPr>
        <p:spPr bwMode="auto">
          <a:xfrm>
            <a:off x="4311650" y="3124200"/>
            <a:ext cx="2286000" cy="914400"/>
          </a:xfrm>
          <a:prstGeom prst="rect">
            <a:avLst/>
          </a:prstGeom>
          <a:solidFill>
            <a:srgbClr val="BFBFBF"/>
          </a:solidFill>
          <a:ln w="9525">
            <a:solidFill>
              <a:schemeClr val="tx1"/>
            </a:solidFill>
            <a:miter lim="800000"/>
            <a:headEnd/>
            <a:tailEnd/>
          </a:ln>
        </p:spPr>
        <p:txBody>
          <a:bodyPr wrap="none" anchor="ctr"/>
          <a:lstStyle/>
          <a:p>
            <a:endParaRPr lang="en-US"/>
          </a:p>
        </p:txBody>
      </p:sp>
      <p:sp>
        <p:nvSpPr>
          <p:cNvPr id="5" name="Line 5"/>
          <p:cNvSpPr>
            <a:spLocks noChangeShapeType="1"/>
          </p:cNvSpPr>
          <p:nvPr/>
        </p:nvSpPr>
        <p:spPr bwMode="auto">
          <a:xfrm>
            <a:off x="2787650" y="2209800"/>
            <a:ext cx="0" cy="1828800"/>
          </a:xfrm>
          <a:prstGeom prst="line">
            <a:avLst/>
          </a:prstGeom>
          <a:noFill/>
          <a:ln w="9525">
            <a:solidFill>
              <a:schemeClr val="tx1"/>
            </a:solidFill>
            <a:round/>
            <a:headEnd type="arrow"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 name="Line 6"/>
          <p:cNvSpPr>
            <a:spLocks noChangeShapeType="1"/>
          </p:cNvSpPr>
          <p:nvPr/>
        </p:nvSpPr>
        <p:spPr bwMode="auto">
          <a:xfrm>
            <a:off x="2787650" y="4038600"/>
            <a:ext cx="5029200" cy="0"/>
          </a:xfrm>
          <a:prstGeom prst="line">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 name="Text Box 7"/>
          <p:cNvSpPr txBox="1">
            <a:spLocks noChangeArrowheads="1"/>
          </p:cNvSpPr>
          <p:nvPr/>
        </p:nvSpPr>
        <p:spPr bwMode="auto">
          <a:xfrm>
            <a:off x="2178050" y="2286000"/>
            <a:ext cx="641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a:t>f(x)</a:t>
            </a:r>
          </a:p>
        </p:txBody>
      </p:sp>
      <p:sp>
        <p:nvSpPr>
          <p:cNvPr id="8" name="Text Box 8"/>
          <p:cNvSpPr txBox="1">
            <a:spLocks noChangeArrowheads="1"/>
          </p:cNvSpPr>
          <p:nvPr/>
        </p:nvSpPr>
        <p:spPr bwMode="auto">
          <a:xfrm>
            <a:off x="7512050" y="3962400"/>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a:t>x</a:t>
            </a:r>
          </a:p>
        </p:txBody>
      </p:sp>
      <p:sp>
        <p:nvSpPr>
          <p:cNvPr id="9" name="Text Box 9"/>
          <p:cNvSpPr txBox="1">
            <a:spLocks noChangeArrowheads="1"/>
          </p:cNvSpPr>
          <p:nvPr/>
        </p:nvSpPr>
        <p:spPr bwMode="auto">
          <a:xfrm>
            <a:off x="6140450" y="3962400"/>
            <a:ext cx="8699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a:t>5,000</a:t>
            </a:r>
          </a:p>
        </p:txBody>
      </p:sp>
      <p:sp>
        <p:nvSpPr>
          <p:cNvPr id="10" name="Text Box 10"/>
          <p:cNvSpPr txBox="1">
            <a:spLocks noChangeArrowheads="1"/>
          </p:cNvSpPr>
          <p:nvPr/>
        </p:nvSpPr>
        <p:spPr bwMode="auto">
          <a:xfrm>
            <a:off x="3854450" y="3962400"/>
            <a:ext cx="8699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a:t>2,000</a:t>
            </a:r>
          </a:p>
        </p:txBody>
      </p:sp>
      <p:sp>
        <p:nvSpPr>
          <p:cNvPr id="11" name="Line 11"/>
          <p:cNvSpPr>
            <a:spLocks noChangeShapeType="1"/>
          </p:cNvSpPr>
          <p:nvPr/>
        </p:nvSpPr>
        <p:spPr bwMode="auto">
          <a:xfrm flipH="1">
            <a:off x="2787650" y="3124200"/>
            <a:ext cx="1524000"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AutoShape 12"/>
          <p:cNvSpPr>
            <a:spLocks/>
          </p:cNvSpPr>
          <p:nvPr/>
        </p:nvSpPr>
        <p:spPr bwMode="auto">
          <a:xfrm>
            <a:off x="2482850" y="3124200"/>
            <a:ext cx="228600" cy="914400"/>
          </a:xfrm>
          <a:prstGeom prst="lef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276600"/>
            <a:ext cx="1554162" cy="636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Rectangle 24"/>
          <p:cNvSpPr>
            <a:spLocks noChangeArrowheads="1"/>
          </p:cNvSpPr>
          <p:nvPr/>
        </p:nvSpPr>
        <p:spPr bwMode="auto">
          <a:xfrm>
            <a:off x="4692650" y="3124200"/>
            <a:ext cx="381000" cy="914400"/>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15" name="Line 29"/>
          <p:cNvSpPr>
            <a:spLocks noChangeShapeType="1"/>
          </p:cNvSpPr>
          <p:nvPr/>
        </p:nvSpPr>
        <p:spPr bwMode="auto">
          <a:xfrm>
            <a:off x="4692650" y="4038600"/>
            <a:ext cx="76200" cy="1600200"/>
          </a:xfrm>
          <a:prstGeom prst="line">
            <a:avLst/>
          </a:prstGeom>
          <a:noFill/>
          <a:ln w="9525">
            <a:solidFill>
              <a:schemeClr val="tx1"/>
            </a:solidFill>
            <a:round/>
            <a:headEnd type="arrow"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Line 30"/>
          <p:cNvSpPr>
            <a:spLocks noChangeShapeType="1"/>
          </p:cNvSpPr>
          <p:nvPr/>
        </p:nvSpPr>
        <p:spPr bwMode="auto">
          <a:xfrm>
            <a:off x="5073650" y="4038600"/>
            <a:ext cx="1295400" cy="1600200"/>
          </a:xfrm>
          <a:prstGeom prst="line">
            <a:avLst/>
          </a:prstGeom>
          <a:noFill/>
          <a:ln w="9525">
            <a:solidFill>
              <a:schemeClr val="tx1"/>
            </a:solidFill>
            <a:round/>
            <a:headEnd type="arrow"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 name="Rectangle 16"/>
          <p:cNvSpPr/>
          <p:nvPr/>
        </p:nvSpPr>
        <p:spPr>
          <a:xfrm>
            <a:off x="2362200" y="5562600"/>
            <a:ext cx="4438134" cy="369332"/>
          </a:xfrm>
          <a:prstGeom prst="rect">
            <a:avLst/>
          </a:prstGeom>
        </p:spPr>
        <p:txBody>
          <a:bodyPr wrap="none">
            <a:spAutoFit/>
          </a:bodyPr>
          <a:lstStyle/>
          <a:p>
            <a:pPr marL="0" indent="0" eaLnBrk="1" hangingPunct="1">
              <a:buFontTx/>
              <a:buNone/>
            </a:pPr>
            <a:r>
              <a:rPr lang="en-US" dirty="0">
                <a:latin typeface="Times" charset="0"/>
              </a:rPr>
              <a:t>Algebraically: what is </a:t>
            </a:r>
            <a:r>
              <a:rPr lang="en-US" b="1" dirty="0">
                <a:latin typeface="Times" charset="0"/>
              </a:rPr>
              <a:t>P(2,500 ≤ X ≤ 3,000)</a:t>
            </a:r>
            <a:r>
              <a:rPr lang="en-US" dirty="0">
                <a:latin typeface="Times" charset="0"/>
              </a:rPr>
              <a:t> ?</a:t>
            </a:r>
          </a:p>
        </p:txBody>
      </p:sp>
    </p:spTree>
    <p:extLst>
      <p:ext uri="{BB962C8B-B14F-4D97-AF65-F5344CB8AC3E}">
        <p14:creationId xmlns:p14="http://schemas.microsoft.com/office/powerpoint/2010/main" val="1591592751"/>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Common Probability Distributions</a:t>
            </a:r>
            <a:br>
              <a:rPr lang="en-US" sz="2800" b="1" kern="1200" dirty="0">
                <a:solidFill>
                  <a:srgbClr val="7030A0"/>
                </a:solidFill>
                <a:latin typeface="Arial" charset="0"/>
                <a:cs typeface="Arial" charset="0"/>
              </a:rPr>
            </a:br>
            <a:r>
              <a:rPr lang="en-US" sz="2800" b="1" kern="1200" dirty="0">
                <a:solidFill>
                  <a:srgbClr val="7030A0"/>
                </a:solidFill>
                <a:latin typeface="Arial" charset="0"/>
                <a:cs typeface="Arial" charset="0"/>
              </a:rPr>
              <a:t>Triangular</a:t>
            </a:r>
          </a:p>
        </p:txBody>
      </p:sp>
      <p:sp>
        <p:nvSpPr>
          <p:cNvPr id="3" name="Rectangle 2"/>
          <p:cNvSpPr/>
          <p:nvPr/>
        </p:nvSpPr>
        <p:spPr>
          <a:xfrm>
            <a:off x="685800" y="1295400"/>
            <a:ext cx="7772400" cy="1815882"/>
          </a:xfrm>
          <a:prstGeom prst="rect">
            <a:avLst/>
          </a:prstGeom>
        </p:spPr>
        <p:txBody>
          <a:bodyPr wrap="square">
            <a:spAutoFit/>
          </a:bodyPr>
          <a:lstStyle/>
          <a:p>
            <a:r>
              <a:rPr lang="en-US" sz="1400" dirty="0"/>
              <a:t>The Triangular Distribution is a very popular continuous distribution because it is easy to understand and use.  It is defined/specified by three numbers, a minimum, maximum, and most likely.  Outcomes near the most likely value have a higher chance of occurring than those near the extremes.  The Triangular Distribution can be skewed in either direction. </a:t>
            </a:r>
          </a:p>
          <a:p>
            <a:endParaRPr lang="en-US" sz="1400" dirty="0"/>
          </a:p>
          <a:p>
            <a:r>
              <a:rPr lang="en-US" sz="1400" dirty="0"/>
              <a:t>Example:  A project manager believes the completion times for a software development task will range between  100 hours and 900 hours with 700 hours being the most likely estimate.  What is the probability the task will be completed between 100 and 300 hours?</a:t>
            </a:r>
          </a:p>
        </p:txBody>
      </p:sp>
      <p:pic>
        <p:nvPicPr>
          <p:cNvPr id="4" name="Picture 3" descr="Screen shot 2013-12-21 at 10.35.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962400"/>
            <a:ext cx="3505200" cy="2511747"/>
          </a:xfrm>
          <a:prstGeom prst="rect">
            <a:avLst/>
          </a:prstGeom>
          <a:ln>
            <a:solidFill>
              <a:schemeClr val="bg1">
                <a:lumMod val="75000"/>
              </a:schemeClr>
            </a:solidFill>
          </a:ln>
        </p:spPr>
      </p:pic>
      <p:graphicFrame>
        <p:nvGraphicFramePr>
          <p:cNvPr id="5" name="Object 4"/>
          <p:cNvGraphicFramePr>
            <a:graphicFrameLocks noChangeAspect="1"/>
          </p:cNvGraphicFramePr>
          <p:nvPr>
            <p:extLst>
              <p:ext uri="{D42A27DB-BD31-4B8C-83A1-F6EECF244321}">
                <p14:modId xmlns:p14="http://schemas.microsoft.com/office/powerpoint/2010/main" val="539064856"/>
              </p:ext>
            </p:extLst>
          </p:nvPr>
        </p:nvGraphicFramePr>
        <p:xfrm>
          <a:off x="657225" y="3975100"/>
          <a:ext cx="4170363" cy="825500"/>
        </p:xfrm>
        <a:graphic>
          <a:graphicData uri="http://schemas.openxmlformats.org/presentationml/2006/ole">
            <mc:AlternateContent xmlns:mc="http://schemas.openxmlformats.org/markup-compatibility/2006">
              <mc:Choice xmlns:v="urn:schemas-microsoft-com:vml" Requires="v">
                <p:oleObj name="Equation" r:id="rId4" imgW="3263900" imgH="647700" progId="Equation.3">
                  <p:embed/>
                </p:oleObj>
              </mc:Choice>
              <mc:Fallback>
                <p:oleObj name="Equation" r:id="rId4" imgW="3263900" imgH="647700" progId="Equation.3">
                  <p:embed/>
                  <p:pic>
                    <p:nvPicPr>
                      <p:cNvPr id="0" name=""/>
                      <p:cNvPicPr/>
                      <p:nvPr/>
                    </p:nvPicPr>
                    <p:blipFill>
                      <a:blip r:embed="rId5"/>
                      <a:stretch>
                        <a:fillRect/>
                      </a:stretch>
                    </p:blipFill>
                    <p:spPr>
                      <a:xfrm>
                        <a:off x="657225" y="3975100"/>
                        <a:ext cx="4170363" cy="825500"/>
                      </a:xfrm>
                      <a:prstGeom prst="rect">
                        <a:avLst/>
                      </a:prstGeom>
                    </p:spPr>
                  </p:pic>
                </p:oleObj>
              </mc:Fallback>
            </mc:AlternateContent>
          </a:graphicData>
        </a:graphic>
      </p:graphicFrame>
      <p:cxnSp>
        <p:nvCxnSpPr>
          <p:cNvPr id="6" name="Straight Connector 5"/>
          <p:cNvCxnSpPr/>
          <p:nvPr/>
        </p:nvCxnSpPr>
        <p:spPr>
          <a:xfrm>
            <a:off x="2286000" y="5638800"/>
            <a:ext cx="18288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39262" y="5514201"/>
            <a:ext cx="1146738" cy="276999"/>
          </a:xfrm>
          <a:prstGeom prst="rect">
            <a:avLst/>
          </a:prstGeom>
          <a:noFill/>
        </p:spPr>
        <p:txBody>
          <a:bodyPr wrap="none" rtlCol="0">
            <a:spAutoFit/>
          </a:bodyPr>
          <a:lstStyle/>
          <a:p>
            <a:r>
              <a:rPr lang="en-US" sz="1200" i="1" dirty="0"/>
              <a:t>f(x)</a:t>
            </a:r>
            <a:r>
              <a:rPr lang="en-US" sz="1200" dirty="0"/>
              <a:t>=0.000833</a:t>
            </a:r>
          </a:p>
        </p:txBody>
      </p:sp>
    </p:spTree>
    <p:extLst>
      <p:ext uri="{BB962C8B-B14F-4D97-AF65-F5344CB8AC3E}">
        <p14:creationId xmlns:p14="http://schemas.microsoft.com/office/powerpoint/2010/main" val="1639789646"/>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Common Probability Distributions</a:t>
            </a:r>
            <a:br>
              <a:rPr lang="en-US" sz="2800" b="1" kern="1200" dirty="0">
                <a:solidFill>
                  <a:srgbClr val="7030A0"/>
                </a:solidFill>
                <a:latin typeface="Arial" charset="0"/>
                <a:cs typeface="Arial" charset="0"/>
              </a:rPr>
            </a:br>
            <a:r>
              <a:rPr lang="en-US" sz="2800" b="1" kern="1200" dirty="0">
                <a:solidFill>
                  <a:srgbClr val="7030A0"/>
                </a:solidFill>
                <a:latin typeface="Arial" charset="0"/>
                <a:cs typeface="Arial" charset="0"/>
              </a:rPr>
              <a:t>Normal</a:t>
            </a:r>
          </a:p>
        </p:txBody>
      </p:sp>
      <p:sp>
        <p:nvSpPr>
          <p:cNvPr id="3" name="TextBox 2"/>
          <p:cNvSpPr txBox="1"/>
          <p:nvPr/>
        </p:nvSpPr>
        <p:spPr>
          <a:xfrm>
            <a:off x="1752600" y="1371600"/>
            <a:ext cx="5955476" cy="1077218"/>
          </a:xfrm>
          <a:prstGeom prst="rect">
            <a:avLst/>
          </a:prstGeom>
          <a:noFill/>
        </p:spPr>
        <p:txBody>
          <a:bodyPr wrap="none" rtlCol="0">
            <a:spAutoFit/>
          </a:bodyPr>
          <a:lstStyle/>
          <a:p>
            <a:pPr marL="285750" indent="-285750">
              <a:buFont typeface="Arial"/>
              <a:buChar char="•"/>
            </a:pPr>
            <a:r>
              <a:rPr lang="en-US" sz="1600" dirty="0">
                <a:latin typeface="Arial"/>
                <a:cs typeface="Arial"/>
              </a:rPr>
              <a:t>Symmetric</a:t>
            </a:r>
          </a:p>
          <a:p>
            <a:pPr marL="285750" indent="-285750">
              <a:buFont typeface="Arial"/>
              <a:buChar char="•"/>
            </a:pPr>
            <a:r>
              <a:rPr lang="en-US" sz="1600" dirty="0">
                <a:latin typeface="Arial"/>
                <a:cs typeface="Arial"/>
              </a:rPr>
              <a:t>Mean, Median are both in the middle</a:t>
            </a:r>
          </a:p>
          <a:p>
            <a:pPr marL="285750" indent="-285750">
              <a:buFont typeface="Arial"/>
              <a:buChar char="•"/>
            </a:pPr>
            <a:r>
              <a:rPr lang="en-US" sz="1600" dirty="0">
                <a:latin typeface="Arial"/>
                <a:cs typeface="Arial"/>
              </a:rPr>
              <a:t>Probabilities are intervals under the curve</a:t>
            </a:r>
          </a:p>
          <a:p>
            <a:pPr marL="285750" indent="-285750">
              <a:buFont typeface="Arial"/>
              <a:buChar char="•"/>
            </a:pPr>
            <a:r>
              <a:rPr lang="en-US" sz="1600" dirty="0">
                <a:latin typeface="Arial"/>
                <a:cs typeface="Arial"/>
              </a:rPr>
              <a:t>Many applications follow or nearly follow a bell shaped curve</a:t>
            </a:r>
          </a:p>
        </p:txBody>
      </p:sp>
      <p:pic>
        <p:nvPicPr>
          <p:cNvPr id="4" name="Picture 2"/>
          <p:cNvPicPr>
            <a:picLocks noChangeAspect="1" noChangeArrowheads="1"/>
          </p:cNvPicPr>
          <p:nvPr/>
        </p:nvPicPr>
        <p:blipFill>
          <a:blip r:embed="rId3"/>
          <a:srcRect/>
          <a:stretch>
            <a:fillRect/>
          </a:stretch>
        </p:blipFill>
        <p:spPr bwMode="auto">
          <a:xfrm>
            <a:off x="1533525" y="2590800"/>
            <a:ext cx="6162675" cy="3533775"/>
          </a:xfrm>
          <a:prstGeom prst="rect">
            <a:avLst/>
          </a:prstGeom>
          <a:noFill/>
          <a:ln w="9525">
            <a:noFill/>
            <a:miter lim="800000"/>
            <a:headEnd/>
            <a:tailEnd/>
          </a:ln>
        </p:spPr>
      </p:pic>
    </p:spTree>
    <p:extLst>
      <p:ext uri="{BB962C8B-B14F-4D97-AF65-F5344CB8AC3E}">
        <p14:creationId xmlns:p14="http://schemas.microsoft.com/office/powerpoint/2010/main" val="2818003537"/>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latin typeface="Arial" charset="0"/>
                <a:ea typeface="Arial" charset="0"/>
                <a:cs typeface="Arial" charset="0"/>
              </a:rPr>
              <a:t> </a:t>
            </a:r>
            <a:r>
              <a:rPr lang="en-US" sz="2800" b="1" kern="1200">
                <a:solidFill>
                  <a:srgbClr val="7030A0"/>
                </a:solidFill>
                <a:latin typeface="Arial" charset="0"/>
                <a:ea typeface="Arial" charset="0"/>
                <a:cs typeface="Arial" charset="0"/>
              </a:rPr>
              <a:t>Predictive Analytics</a:t>
            </a:r>
            <a:br>
              <a:rPr lang="en-US" sz="2800" b="1" kern="1200">
                <a:solidFill>
                  <a:srgbClr val="7030A0"/>
                </a:solidFill>
                <a:latin typeface="Arial" charset="0"/>
                <a:ea typeface="Arial" charset="0"/>
                <a:cs typeface="Arial" charset="0"/>
              </a:rPr>
            </a:br>
            <a:r>
              <a:rPr lang="en-US" sz="2800" b="1" kern="1200">
                <a:solidFill>
                  <a:srgbClr val="7030A0"/>
                </a:solidFill>
                <a:latin typeface="Arial" charset="0"/>
                <a:ea typeface="Arial" charset="0"/>
                <a:cs typeface="Arial" charset="0"/>
              </a:rPr>
              <a:t>Data Mining</a:t>
            </a:r>
            <a:endParaRPr lang="en-US" sz="2800" b="1" kern="1200" dirty="0">
              <a:solidFill>
                <a:srgbClr val="7030A0"/>
              </a:solidFill>
              <a:latin typeface="Arial" charset="0"/>
              <a:ea typeface="Arial" charset="0"/>
              <a:cs typeface="Arial" charset="0"/>
            </a:endParaRPr>
          </a:p>
        </p:txBody>
      </p:sp>
      <p:sp>
        <p:nvSpPr>
          <p:cNvPr id="13" name="Action Button: Custom 12">
            <a:hlinkClick r:id="rId3"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609600" y="413678"/>
            <a:ext cx="1829264" cy="457200"/>
            <a:chOff x="609600" y="413678"/>
            <a:chExt cx="1829264" cy="457200"/>
          </a:xfrm>
        </p:grpSpPr>
        <p:sp>
          <p:nvSpPr>
            <p:cNvPr id="17" name="Rectangle 16"/>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8" name="Picture 17"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sp>
        <p:nvSpPr>
          <p:cNvPr id="19" name="TextBox 18"/>
          <p:cNvSpPr txBox="1"/>
          <p:nvPr/>
        </p:nvSpPr>
        <p:spPr>
          <a:xfrm>
            <a:off x="3066219" y="4354049"/>
            <a:ext cx="3054859" cy="369332"/>
          </a:xfrm>
          <a:prstGeom prst="rect">
            <a:avLst/>
          </a:prstGeom>
          <a:noFill/>
        </p:spPr>
        <p:txBody>
          <a:bodyPr wrap="square" rtlCol="0">
            <a:spAutoFit/>
          </a:bodyPr>
          <a:lstStyle/>
          <a:p>
            <a:r>
              <a:rPr lang="en-US" sz="1800" b="1" dirty="0">
                <a:solidFill>
                  <a:srgbClr val="0070C0"/>
                </a:solidFill>
                <a:latin typeface="Arial" charset="0"/>
                <a:ea typeface="Arial" charset="0"/>
                <a:cs typeface="Arial" charset="0"/>
              </a:rPr>
              <a:t>Unsupervised Learning</a:t>
            </a:r>
          </a:p>
        </p:txBody>
      </p:sp>
      <p:sp>
        <p:nvSpPr>
          <p:cNvPr id="20" name="TextBox 19"/>
          <p:cNvSpPr txBox="1"/>
          <p:nvPr/>
        </p:nvSpPr>
        <p:spPr>
          <a:xfrm>
            <a:off x="3066218" y="1913484"/>
            <a:ext cx="3207260" cy="369332"/>
          </a:xfrm>
          <a:prstGeom prst="rect">
            <a:avLst/>
          </a:prstGeom>
          <a:noFill/>
        </p:spPr>
        <p:txBody>
          <a:bodyPr wrap="square" rtlCol="0">
            <a:spAutoFit/>
          </a:bodyPr>
          <a:lstStyle/>
          <a:p>
            <a:r>
              <a:rPr lang="en-US" sz="1800" b="1" dirty="0">
                <a:solidFill>
                  <a:srgbClr val="0070C0"/>
                </a:solidFill>
                <a:latin typeface="Arial" charset="0"/>
                <a:ea typeface="Arial" charset="0"/>
                <a:cs typeface="Arial" charset="0"/>
              </a:rPr>
              <a:t>Supervised Learning</a:t>
            </a:r>
          </a:p>
        </p:txBody>
      </p:sp>
      <p:sp>
        <p:nvSpPr>
          <p:cNvPr id="24" name="TextBox 23"/>
          <p:cNvSpPr txBox="1"/>
          <p:nvPr/>
        </p:nvSpPr>
        <p:spPr>
          <a:xfrm>
            <a:off x="533400" y="2923358"/>
            <a:ext cx="1492716" cy="369332"/>
          </a:xfrm>
          <a:prstGeom prst="rect">
            <a:avLst/>
          </a:prstGeom>
          <a:noFill/>
        </p:spPr>
        <p:txBody>
          <a:bodyPr wrap="none" rtlCol="0">
            <a:spAutoFit/>
          </a:bodyPr>
          <a:lstStyle/>
          <a:p>
            <a:r>
              <a:rPr lang="en-US" sz="1800" b="1" dirty="0">
                <a:solidFill>
                  <a:srgbClr val="0070C0"/>
                </a:solidFill>
                <a:latin typeface="Arial" charset="0"/>
                <a:ea typeface="Arial" charset="0"/>
                <a:cs typeface="Arial" charset="0"/>
              </a:rPr>
              <a:t>Data Mining</a:t>
            </a:r>
          </a:p>
        </p:txBody>
      </p:sp>
      <p:cxnSp>
        <p:nvCxnSpPr>
          <p:cNvPr id="32" name="Straight Connector 31"/>
          <p:cNvCxnSpPr/>
          <p:nvPr/>
        </p:nvCxnSpPr>
        <p:spPr>
          <a:xfrm flipV="1">
            <a:off x="1965174" y="2109938"/>
            <a:ext cx="1066321" cy="982556"/>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9" idx="1"/>
          </p:cNvCxnSpPr>
          <p:nvPr/>
        </p:nvCxnSpPr>
        <p:spPr>
          <a:xfrm>
            <a:off x="2006742" y="3250012"/>
            <a:ext cx="1059477" cy="128870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250569" y="4721100"/>
            <a:ext cx="4443845" cy="707886"/>
          </a:xfrm>
          <a:prstGeom prst="rect">
            <a:avLst/>
          </a:prstGeom>
          <a:noFill/>
        </p:spPr>
        <p:txBody>
          <a:bodyPr wrap="none" rtlCol="0">
            <a:spAutoFit/>
          </a:bodyPr>
          <a:lstStyle/>
          <a:p>
            <a:r>
              <a:rPr lang="en-US" sz="1000" b="1" dirty="0">
                <a:latin typeface="Arial" charset="0"/>
                <a:ea typeface="Arial" charset="0"/>
                <a:cs typeface="Arial" charset="0"/>
              </a:rPr>
              <a:t>No Target/Outcome Variable</a:t>
            </a:r>
          </a:p>
          <a:p>
            <a:pPr marL="285750" indent="-285750">
              <a:buFontTx/>
              <a:buChar char="-"/>
            </a:pPr>
            <a:r>
              <a:rPr lang="en-US" sz="1000" dirty="0">
                <a:latin typeface="Arial" charset="0"/>
                <a:ea typeface="Arial" charset="0"/>
                <a:cs typeface="Arial" charset="0"/>
              </a:rPr>
              <a:t>Discover relationships/patterns among “instances” based on “features”</a:t>
            </a:r>
          </a:p>
          <a:p>
            <a:pPr marL="285750" indent="-285750">
              <a:buFontTx/>
              <a:buChar char="-"/>
            </a:pPr>
            <a:r>
              <a:rPr lang="en-US" sz="1000" dirty="0">
                <a:latin typeface="Arial" charset="0"/>
                <a:ea typeface="Arial" charset="0"/>
                <a:cs typeface="Arial" charset="0"/>
              </a:rPr>
              <a:t>Discovering which observations tend to group together</a:t>
            </a:r>
          </a:p>
          <a:p>
            <a:pPr marL="285750" indent="-285750">
              <a:buFontTx/>
              <a:buChar char="-"/>
            </a:pPr>
            <a:r>
              <a:rPr lang="en-US" sz="1000" dirty="0">
                <a:latin typeface="Arial" charset="0"/>
                <a:ea typeface="Arial" charset="0"/>
                <a:cs typeface="Arial" charset="0"/>
              </a:rPr>
              <a:t>“Predicting” class/group membership</a:t>
            </a:r>
          </a:p>
        </p:txBody>
      </p:sp>
      <p:sp>
        <p:nvSpPr>
          <p:cNvPr id="39" name="TextBox 38"/>
          <p:cNvSpPr txBox="1"/>
          <p:nvPr/>
        </p:nvSpPr>
        <p:spPr>
          <a:xfrm>
            <a:off x="3250569" y="5466271"/>
            <a:ext cx="4242109" cy="400110"/>
          </a:xfrm>
          <a:prstGeom prst="rect">
            <a:avLst/>
          </a:prstGeom>
          <a:noFill/>
        </p:spPr>
        <p:txBody>
          <a:bodyPr wrap="square" rtlCol="0">
            <a:spAutoFit/>
          </a:bodyPr>
          <a:lstStyle/>
          <a:p>
            <a:r>
              <a:rPr lang="en-US" sz="1000" b="1" dirty="0">
                <a:latin typeface="Arial" charset="0"/>
                <a:ea typeface="Arial" charset="0"/>
                <a:cs typeface="Arial" charset="0"/>
              </a:rPr>
              <a:t>Common unsupervised learning methods:</a:t>
            </a:r>
          </a:p>
          <a:p>
            <a:r>
              <a:rPr lang="en-US" sz="1000" dirty="0">
                <a:latin typeface="Arial" charset="0"/>
                <a:ea typeface="Arial" charset="0"/>
                <a:cs typeface="Arial" charset="0"/>
              </a:rPr>
              <a:t>K-means cluster analysis, association rules, market basket analysis</a:t>
            </a:r>
          </a:p>
        </p:txBody>
      </p:sp>
      <p:sp>
        <p:nvSpPr>
          <p:cNvPr id="40" name="TextBox 39"/>
          <p:cNvSpPr txBox="1"/>
          <p:nvPr/>
        </p:nvSpPr>
        <p:spPr>
          <a:xfrm>
            <a:off x="3277433" y="2209800"/>
            <a:ext cx="3480440" cy="553998"/>
          </a:xfrm>
          <a:prstGeom prst="rect">
            <a:avLst/>
          </a:prstGeom>
          <a:noFill/>
        </p:spPr>
        <p:txBody>
          <a:bodyPr wrap="none" rtlCol="0">
            <a:spAutoFit/>
          </a:bodyPr>
          <a:lstStyle/>
          <a:p>
            <a:r>
              <a:rPr lang="en-US" sz="1000" b="1" dirty="0">
                <a:latin typeface="Arial" charset="0"/>
                <a:ea typeface="Arial" charset="0"/>
                <a:cs typeface="Arial" charset="0"/>
              </a:rPr>
              <a:t>Target/Outcome Variable</a:t>
            </a:r>
          </a:p>
          <a:p>
            <a:pPr marL="285750" indent="-285750">
              <a:buFontTx/>
              <a:buChar char="-"/>
            </a:pPr>
            <a:r>
              <a:rPr lang="en-US" sz="1000" dirty="0">
                <a:latin typeface="Arial" charset="0"/>
                <a:ea typeface="Arial" charset="0"/>
                <a:cs typeface="Arial" charset="0"/>
              </a:rPr>
              <a:t>Using the data attributes/features to predict the target</a:t>
            </a:r>
          </a:p>
          <a:p>
            <a:pPr marL="285750" indent="-285750">
              <a:buFontTx/>
              <a:buChar char="-"/>
            </a:pPr>
            <a:r>
              <a:rPr lang="en-US" sz="1000" dirty="0">
                <a:latin typeface="Arial" charset="0"/>
                <a:ea typeface="Arial" charset="0"/>
                <a:cs typeface="Arial" charset="0"/>
              </a:rPr>
              <a:t>We have known targets from historical data</a:t>
            </a:r>
          </a:p>
        </p:txBody>
      </p:sp>
      <p:sp>
        <p:nvSpPr>
          <p:cNvPr id="41" name="TextBox 40"/>
          <p:cNvSpPr txBox="1"/>
          <p:nvPr/>
        </p:nvSpPr>
        <p:spPr>
          <a:xfrm>
            <a:off x="3250569" y="2742181"/>
            <a:ext cx="4775509" cy="1015663"/>
          </a:xfrm>
          <a:prstGeom prst="rect">
            <a:avLst/>
          </a:prstGeom>
          <a:noFill/>
        </p:spPr>
        <p:txBody>
          <a:bodyPr wrap="square" rtlCol="0">
            <a:spAutoFit/>
          </a:bodyPr>
          <a:lstStyle/>
          <a:p>
            <a:r>
              <a:rPr lang="en-US" sz="1000" b="1" dirty="0">
                <a:latin typeface="Arial" charset="0"/>
                <a:ea typeface="Arial" charset="0"/>
                <a:cs typeface="Arial" charset="0"/>
              </a:rPr>
              <a:t>Common Supervised learning methods:</a:t>
            </a:r>
          </a:p>
          <a:p>
            <a:endParaRPr lang="en-US" sz="1000" b="1" dirty="0">
              <a:latin typeface="Arial" charset="0"/>
              <a:ea typeface="Arial" charset="0"/>
              <a:cs typeface="Arial" charset="0"/>
            </a:endParaRPr>
          </a:p>
          <a:p>
            <a:r>
              <a:rPr lang="en-US" sz="1000" dirty="0">
                <a:latin typeface="Arial" charset="0"/>
                <a:ea typeface="Arial" charset="0"/>
                <a:cs typeface="Arial" charset="0"/>
              </a:rPr>
              <a:t>Regression analysis</a:t>
            </a:r>
          </a:p>
          <a:p>
            <a:endParaRPr lang="en-US" sz="1000" dirty="0">
              <a:latin typeface="Arial" charset="0"/>
              <a:ea typeface="Arial" charset="0"/>
              <a:cs typeface="Arial" charset="0"/>
            </a:endParaRPr>
          </a:p>
          <a:p>
            <a:r>
              <a:rPr lang="en-US" sz="1000" dirty="0">
                <a:latin typeface="Arial" charset="0"/>
                <a:ea typeface="Arial" charset="0"/>
                <a:cs typeface="Arial" charset="0"/>
              </a:rPr>
              <a:t>Logistic regression, Decision trees, Decision forests, </a:t>
            </a:r>
          </a:p>
          <a:p>
            <a:r>
              <a:rPr lang="en-US" sz="1000" dirty="0">
                <a:latin typeface="Arial" charset="0"/>
                <a:ea typeface="Arial" charset="0"/>
                <a:cs typeface="Arial" charset="0"/>
              </a:rPr>
              <a:t>Support vector machines, Neural networks, Naïve Bayes</a:t>
            </a:r>
          </a:p>
        </p:txBody>
      </p:sp>
      <p:pic>
        <p:nvPicPr>
          <p:cNvPr id="44" name="Picture 43" descr="images.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491" y="1828800"/>
            <a:ext cx="415892" cy="386354"/>
          </a:xfrm>
          <a:prstGeom prst="rect">
            <a:avLst/>
          </a:prstGeom>
        </p:spPr>
      </p:pic>
      <p:pic>
        <p:nvPicPr>
          <p:cNvPr id="46" name="Picture 45" descr="continous_leve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2978374"/>
            <a:ext cx="930754" cy="278125"/>
          </a:xfrm>
          <a:prstGeom prst="rect">
            <a:avLst/>
          </a:prstGeom>
        </p:spPr>
      </p:pic>
      <p:sp>
        <p:nvSpPr>
          <p:cNvPr id="28677" name="TextBox 28676"/>
          <p:cNvSpPr txBox="1"/>
          <p:nvPr/>
        </p:nvSpPr>
        <p:spPr>
          <a:xfrm>
            <a:off x="6798118" y="3339157"/>
            <a:ext cx="745717" cy="215444"/>
          </a:xfrm>
          <a:prstGeom prst="rect">
            <a:avLst/>
          </a:prstGeom>
          <a:noFill/>
        </p:spPr>
        <p:txBody>
          <a:bodyPr wrap="none" rtlCol="0">
            <a:spAutoFit/>
          </a:bodyPr>
          <a:lstStyle/>
          <a:p>
            <a:r>
              <a:rPr lang="en-US" sz="800" b="1" dirty="0">
                <a:latin typeface="Arial" charset="0"/>
                <a:ea typeface="Arial" charset="0"/>
                <a:cs typeface="Arial" charset="0"/>
              </a:rPr>
              <a:t>Categorical</a:t>
            </a:r>
          </a:p>
        </p:txBody>
      </p:sp>
      <p:grpSp>
        <p:nvGrpSpPr>
          <p:cNvPr id="28678" name="Group 28677"/>
          <p:cNvGrpSpPr/>
          <p:nvPr/>
        </p:nvGrpSpPr>
        <p:grpSpPr>
          <a:xfrm>
            <a:off x="6795261" y="3580381"/>
            <a:ext cx="685800" cy="513548"/>
            <a:chOff x="6400800" y="5181600"/>
            <a:chExt cx="990600" cy="762000"/>
          </a:xfrm>
        </p:grpSpPr>
        <p:grpSp>
          <p:nvGrpSpPr>
            <p:cNvPr id="49" name="Group 48"/>
            <p:cNvGrpSpPr/>
            <p:nvPr/>
          </p:nvGrpSpPr>
          <p:grpSpPr>
            <a:xfrm>
              <a:off x="6553200" y="5334000"/>
              <a:ext cx="685800" cy="520244"/>
              <a:chOff x="7010400" y="4038600"/>
              <a:chExt cx="685800" cy="520244"/>
            </a:xfrm>
          </p:grpSpPr>
          <p:sp>
            <p:nvSpPr>
              <p:cNvPr id="50" name="Oval 49"/>
              <p:cNvSpPr/>
              <p:nvPr/>
            </p:nvSpPr>
            <p:spPr>
              <a:xfrm>
                <a:off x="7010400" y="4038600"/>
                <a:ext cx="304800" cy="304800"/>
              </a:xfrm>
              <a:prstGeom prst="ellipse">
                <a:avLst/>
              </a:prstGeom>
              <a:solidFill>
                <a:srgbClr val="996633"/>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7391400" y="4038600"/>
                <a:ext cx="304800" cy="304800"/>
              </a:xfrm>
              <a:prstGeom prst="ellipse">
                <a:avLst/>
              </a:prstGeom>
              <a:solidFill>
                <a:srgbClr val="008000"/>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7010400" y="4343400"/>
                <a:ext cx="312906" cy="215444"/>
              </a:xfrm>
              <a:prstGeom prst="rect">
                <a:avLst/>
              </a:prstGeom>
              <a:noFill/>
            </p:spPr>
            <p:txBody>
              <a:bodyPr wrap="none" rtlCol="0">
                <a:spAutoFit/>
              </a:bodyPr>
              <a:lstStyle/>
              <a:p>
                <a:r>
                  <a:rPr lang="en-US" sz="800" b="1" dirty="0"/>
                  <a:t>no</a:t>
                </a:r>
              </a:p>
            </p:txBody>
          </p:sp>
          <p:sp>
            <p:nvSpPr>
              <p:cNvPr id="53" name="TextBox 52"/>
              <p:cNvSpPr txBox="1"/>
              <p:nvPr/>
            </p:nvSpPr>
            <p:spPr>
              <a:xfrm>
                <a:off x="7340363" y="4343400"/>
                <a:ext cx="355837" cy="215444"/>
              </a:xfrm>
              <a:prstGeom prst="rect">
                <a:avLst/>
              </a:prstGeom>
              <a:noFill/>
            </p:spPr>
            <p:txBody>
              <a:bodyPr wrap="none" rtlCol="0">
                <a:spAutoFit/>
              </a:bodyPr>
              <a:lstStyle/>
              <a:p>
                <a:r>
                  <a:rPr lang="en-US" sz="800" b="1" dirty="0"/>
                  <a:t>yes</a:t>
                </a:r>
              </a:p>
            </p:txBody>
          </p:sp>
        </p:grpSp>
        <p:sp>
          <p:nvSpPr>
            <p:cNvPr id="54" name="Rectangle 53"/>
            <p:cNvSpPr/>
            <p:nvPr/>
          </p:nvSpPr>
          <p:spPr>
            <a:xfrm>
              <a:off x="6400800" y="5181600"/>
              <a:ext cx="990600" cy="762000"/>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6" name="TextBox 55"/>
          <p:cNvSpPr txBox="1"/>
          <p:nvPr/>
        </p:nvSpPr>
        <p:spPr>
          <a:xfrm>
            <a:off x="7772400" y="3034568"/>
            <a:ext cx="1199367" cy="215444"/>
          </a:xfrm>
          <a:prstGeom prst="rect">
            <a:avLst/>
          </a:prstGeom>
          <a:noFill/>
        </p:spPr>
        <p:txBody>
          <a:bodyPr wrap="none" rtlCol="0">
            <a:spAutoFit/>
          </a:bodyPr>
          <a:lstStyle/>
          <a:p>
            <a:r>
              <a:rPr lang="en-US" sz="800" b="1" dirty="0">
                <a:solidFill>
                  <a:srgbClr val="209F11"/>
                </a:solidFill>
                <a:latin typeface="Arial" charset="0"/>
                <a:ea typeface="Arial" charset="0"/>
                <a:cs typeface="Arial" charset="0"/>
              </a:rPr>
              <a:t>Regression Analysis</a:t>
            </a:r>
          </a:p>
        </p:txBody>
      </p:sp>
      <p:sp>
        <p:nvSpPr>
          <p:cNvPr id="57" name="TextBox 56"/>
          <p:cNvSpPr txBox="1"/>
          <p:nvPr/>
        </p:nvSpPr>
        <p:spPr>
          <a:xfrm>
            <a:off x="7772708" y="3429000"/>
            <a:ext cx="1351652" cy="400110"/>
          </a:xfrm>
          <a:prstGeom prst="rect">
            <a:avLst/>
          </a:prstGeom>
          <a:noFill/>
        </p:spPr>
        <p:txBody>
          <a:bodyPr wrap="none" rtlCol="0">
            <a:spAutoFit/>
          </a:bodyPr>
          <a:lstStyle/>
          <a:p>
            <a:r>
              <a:rPr lang="en-US" sz="800" b="1" dirty="0">
                <a:solidFill>
                  <a:srgbClr val="209F11"/>
                </a:solidFill>
                <a:latin typeface="Arial" charset="0"/>
                <a:ea typeface="Arial" charset="0"/>
                <a:cs typeface="Arial" charset="0"/>
              </a:rPr>
              <a:t>Classification Analysis</a:t>
            </a:r>
          </a:p>
          <a:p>
            <a:pPr marL="171450" indent="-171450">
              <a:buFontTx/>
              <a:buChar char="-"/>
            </a:pPr>
            <a:r>
              <a:rPr lang="en-US" sz="600" dirty="0">
                <a:solidFill>
                  <a:srgbClr val="209F11"/>
                </a:solidFill>
                <a:latin typeface="Arial" charset="0"/>
                <a:ea typeface="Arial" charset="0"/>
                <a:cs typeface="Arial" charset="0"/>
              </a:rPr>
              <a:t>Decision/Classification Trees</a:t>
            </a:r>
          </a:p>
          <a:p>
            <a:pPr marL="171450" indent="-171450">
              <a:buFontTx/>
              <a:buChar char="-"/>
            </a:pPr>
            <a:r>
              <a:rPr lang="en-US" sz="600" dirty="0">
                <a:solidFill>
                  <a:srgbClr val="209F11"/>
                </a:solidFill>
                <a:latin typeface="Arial" charset="0"/>
                <a:ea typeface="Arial" charset="0"/>
                <a:cs typeface="Arial" charset="0"/>
              </a:rPr>
              <a:t>Logistic regression</a:t>
            </a:r>
          </a:p>
        </p:txBody>
      </p:sp>
      <p:sp>
        <p:nvSpPr>
          <p:cNvPr id="58" name="TextBox 57"/>
          <p:cNvSpPr txBox="1"/>
          <p:nvPr/>
        </p:nvSpPr>
        <p:spPr>
          <a:xfrm>
            <a:off x="7772400" y="5575756"/>
            <a:ext cx="992579" cy="338554"/>
          </a:xfrm>
          <a:prstGeom prst="rect">
            <a:avLst/>
          </a:prstGeom>
          <a:noFill/>
        </p:spPr>
        <p:txBody>
          <a:bodyPr wrap="none" rtlCol="0">
            <a:spAutoFit/>
          </a:bodyPr>
          <a:lstStyle/>
          <a:p>
            <a:r>
              <a:rPr lang="en-US" sz="800" b="1" dirty="0">
                <a:solidFill>
                  <a:srgbClr val="209F11"/>
                </a:solidFill>
                <a:latin typeface="Arial" charset="0"/>
                <a:ea typeface="Arial" charset="0"/>
                <a:cs typeface="Arial" charset="0"/>
              </a:rPr>
              <a:t>Cluster Analysis</a:t>
            </a:r>
          </a:p>
          <a:p>
            <a:pPr marL="171450" indent="-171450">
              <a:buFontTx/>
              <a:buChar char="-"/>
            </a:pPr>
            <a:r>
              <a:rPr lang="en-US" sz="800" b="1" dirty="0">
                <a:solidFill>
                  <a:srgbClr val="209F11"/>
                </a:solidFill>
                <a:latin typeface="Arial" charset="0"/>
                <a:ea typeface="Arial" charset="0"/>
                <a:cs typeface="Arial" charset="0"/>
              </a:rPr>
              <a:t>k-means</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865" y="3472725"/>
            <a:ext cx="1065477" cy="794475"/>
          </a:xfrm>
          <a:prstGeom prst="rect">
            <a:avLst/>
          </a:prstGeom>
        </p:spPr>
      </p:pic>
    </p:spTree>
    <p:extLst>
      <p:ext uri="{BB962C8B-B14F-4D97-AF65-F5344CB8AC3E}">
        <p14:creationId xmlns:p14="http://schemas.microsoft.com/office/powerpoint/2010/main" val="231327312"/>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3200" b="1" kern="1200" dirty="0">
                <a:solidFill>
                  <a:srgbClr val="7030A0"/>
                </a:solidFill>
                <a:ea typeface="+mj-ea"/>
                <a:cs typeface="+mj-cs"/>
              </a:rPr>
              <a:t> </a:t>
            </a:r>
            <a:r>
              <a:rPr lang="en-US" sz="2800" b="1" kern="1200" dirty="0">
                <a:solidFill>
                  <a:srgbClr val="7030A0"/>
                </a:solidFill>
                <a:latin typeface="Arial" charset="0"/>
                <a:cs typeface="Arial" charset="0"/>
              </a:rPr>
              <a:t>Common Probability Distributions</a:t>
            </a:r>
            <a:br>
              <a:rPr lang="en-US" sz="2800" b="1" kern="1200" dirty="0">
                <a:solidFill>
                  <a:srgbClr val="7030A0"/>
                </a:solidFill>
                <a:latin typeface="Arial" charset="0"/>
                <a:cs typeface="Arial" charset="0"/>
              </a:rPr>
            </a:br>
            <a:r>
              <a:rPr lang="en-US" sz="2800" b="1" kern="1200" dirty="0">
                <a:solidFill>
                  <a:srgbClr val="7030A0"/>
                </a:solidFill>
                <a:latin typeface="Arial" charset="0"/>
                <a:cs typeface="Arial" charset="0"/>
              </a:rPr>
              <a:t>Custom Discrete</a:t>
            </a:r>
          </a:p>
        </p:txBody>
      </p:sp>
      <p:pic>
        <p:nvPicPr>
          <p:cNvPr id="2" name="Picture 1" descr="Screen Shot 2015-09-23 at 12.00.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52600"/>
            <a:ext cx="8001000" cy="3653038"/>
          </a:xfrm>
          <a:prstGeom prst="rect">
            <a:avLst/>
          </a:prstGeom>
        </p:spPr>
      </p:pic>
    </p:spTree>
    <p:extLst>
      <p:ext uri="{BB962C8B-B14F-4D97-AF65-F5344CB8AC3E}">
        <p14:creationId xmlns:p14="http://schemas.microsoft.com/office/powerpoint/2010/main" val="1420161763"/>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ChangeArrowheads="1"/>
          </p:cNvSpPr>
          <p:nvPr/>
        </p:nvSpPr>
        <p:spPr bwMode="auto">
          <a:xfrm>
            <a:off x="2209800" y="457200"/>
            <a:ext cx="6327775" cy="1114425"/>
          </a:xfrm>
          <a:prstGeom prst="rect">
            <a:avLst/>
          </a:prstGeo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lvl1pPr algn="ctr" rtl="0" eaLnBrk="0" fontAlgn="base" hangingPunct="0">
              <a:spcBef>
                <a:spcPct val="0"/>
              </a:spcBef>
              <a:spcAft>
                <a:spcPct val="0"/>
              </a:spcAft>
              <a:defRPr sz="5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2pPr>
            <a:lvl3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3pPr>
            <a:lvl4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4pPr>
            <a:lvl5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5pPr>
            <a:lvl6pPr marL="457200" algn="ctr" rtl="0" fontAlgn="base">
              <a:spcBef>
                <a:spcPct val="0"/>
              </a:spcBef>
              <a:spcAft>
                <a:spcPct val="0"/>
              </a:spcAft>
              <a:defRPr sz="4800">
                <a:solidFill>
                  <a:schemeClr val="tx2"/>
                </a:solidFill>
                <a:latin typeface="Andy" pitchFamily="66" charset="0"/>
              </a:defRPr>
            </a:lvl6pPr>
            <a:lvl7pPr marL="914400" algn="ctr" rtl="0" fontAlgn="base">
              <a:spcBef>
                <a:spcPct val="0"/>
              </a:spcBef>
              <a:spcAft>
                <a:spcPct val="0"/>
              </a:spcAft>
              <a:defRPr sz="4800">
                <a:solidFill>
                  <a:schemeClr val="tx2"/>
                </a:solidFill>
                <a:latin typeface="Andy" pitchFamily="66" charset="0"/>
              </a:defRPr>
            </a:lvl7pPr>
            <a:lvl8pPr marL="1371600" algn="ctr" rtl="0" fontAlgn="base">
              <a:spcBef>
                <a:spcPct val="0"/>
              </a:spcBef>
              <a:spcAft>
                <a:spcPct val="0"/>
              </a:spcAft>
              <a:defRPr sz="4800">
                <a:solidFill>
                  <a:schemeClr val="tx2"/>
                </a:solidFill>
                <a:latin typeface="Andy" pitchFamily="66" charset="0"/>
              </a:defRPr>
            </a:lvl8pPr>
            <a:lvl9pPr marL="1828800" algn="ctr" rtl="0" fontAlgn="base">
              <a:spcBef>
                <a:spcPct val="0"/>
              </a:spcBef>
              <a:spcAft>
                <a:spcPct val="0"/>
              </a:spcAft>
              <a:defRPr sz="4800">
                <a:solidFill>
                  <a:schemeClr val="tx2"/>
                </a:solidFill>
                <a:latin typeface="Andy" pitchFamily="66" charset="0"/>
              </a:defRPr>
            </a:lvl9pPr>
          </a:lstStyle>
          <a:p>
            <a:r>
              <a:rPr lang="en-US" sz="2800" b="1" dirty="0">
                <a:solidFill>
                  <a:srgbClr val="7030A0"/>
                </a:solidFill>
                <a:latin typeface="Arial" charset="0"/>
                <a:ea typeface="Arial" charset="0"/>
                <a:cs typeface="Arial" charset="0"/>
              </a:rPr>
              <a:t>Business Analytics</a:t>
            </a:r>
          </a:p>
          <a:p>
            <a:r>
              <a:rPr lang="en-US" sz="2800" b="1" dirty="0">
                <a:solidFill>
                  <a:srgbClr val="7030A0"/>
                </a:solidFill>
                <a:latin typeface="Arial" charset="0"/>
                <a:ea typeface="Arial" charset="0"/>
                <a:cs typeface="Arial" charset="0"/>
              </a:rPr>
              <a:t>First Experiment 1 of 2</a:t>
            </a:r>
          </a:p>
        </p:txBody>
      </p:sp>
      <p:pic>
        <p:nvPicPr>
          <p:cNvPr id="3" name="Picture 2" descr="A close up of a scoreboard&#10;&#10;Description automatically generated">
            <a:extLst>
              <a:ext uri="{FF2B5EF4-FFF2-40B4-BE49-F238E27FC236}">
                <a16:creationId xmlns:a16="http://schemas.microsoft.com/office/drawing/2014/main" id="{72020C31-0C03-4739-B62D-8DDFFE4FC0FB}"/>
              </a:ext>
            </a:extLst>
          </p:cNvPr>
          <p:cNvPicPr>
            <a:picLocks noChangeAspect="1"/>
          </p:cNvPicPr>
          <p:nvPr/>
        </p:nvPicPr>
        <p:blipFill>
          <a:blip r:embed="rId3"/>
          <a:stretch>
            <a:fillRect/>
          </a:stretch>
        </p:blipFill>
        <p:spPr>
          <a:xfrm>
            <a:off x="4267200" y="2201984"/>
            <a:ext cx="3802873" cy="228172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BF545DC-1921-49E9-BEFD-3A8ABB128A49}"/>
                  </a:ext>
                </a:extLst>
              </p:cNvPr>
              <p:cNvSpPr txBox="1"/>
              <p:nvPr/>
            </p:nvSpPr>
            <p:spPr>
              <a:xfrm>
                <a:off x="1677694" y="1588108"/>
                <a:ext cx="1090427"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600" i="1" smtClean="0">
                          <a:latin typeface="Cambria Math" panose="02040503050406030204" pitchFamily="18" charset="0"/>
                          <a:ea typeface="Cambria Math" panose="02040503050406030204" pitchFamily="18" charset="0"/>
                        </a:rPr>
                        <m:t>𝛽</m:t>
                      </m:r>
                    </m:oMath>
                  </m:oMathPara>
                </a14:m>
                <a:endParaRPr lang="en-US" sz="9600" dirty="0"/>
              </a:p>
            </p:txBody>
          </p:sp>
        </mc:Choice>
        <mc:Fallback xmlns="">
          <p:sp>
            <p:nvSpPr>
              <p:cNvPr id="5" name="TextBox 4">
                <a:extLst>
                  <a:ext uri="{FF2B5EF4-FFF2-40B4-BE49-F238E27FC236}">
                    <a16:creationId xmlns:a16="http://schemas.microsoft.com/office/drawing/2014/main" id="{3BF545DC-1921-49E9-BEFD-3A8ABB128A49}"/>
                  </a:ext>
                </a:extLst>
              </p:cNvPr>
              <p:cNvSpPr txBox="1">
                <a:spLocks noRot="1" noChangeAspect="1" noMove="1" noResize="1" noEditPoints="1" noAdjustHandles="1" noChangeArrowheads="1" noChangeShapeType="1" noTextEdit="1"/>
              </p:cNvSpPr>
              <p:nvPr/>
            </p:nvSpPr>
            <p:spPr>
              <a:xfrm>
                <a:off x="1677694" y="1588108"/>
                <a:ext cx="1090427" cy="1477328"/>
              </a:xfrm>
              <a:prstGeom prst="rect">
                <a:avLst/>
              </a:prstGeom>
              <a:blipFill>
                <a:blip r:embed="rId4"/>
                <a:stretch>
                  <a:fillRect/>
                </a:stretch>
              </a:blipFill>
            </p:spPr>
            <p:txBody>
              <a:bodyPr/>
              <a:lstStyle/>
              <a:p>
                <a:r>
                  <a:rPr lang="en-US">
                    <a:noFill/>
                  </a:rPr>
                  <a:t> </a:t>
                </a:r>
              </a:p>
            </p:txBody>
          </p:sp>
        </mc:Fallback>
      </mc:AlternateContent>
      <p:pic>
        <p:nvPicPr>
          <p:cNvPr id="16" name="Picture 15" descr="A close up of a map&#10;&#10;Description automatically generated">
            <a:extLst>
              <a:ext uri="{FF2B5EF4-FFF2-40B4-BE49-F238E27FC236}">
                <a16:creationId xmlns:a16="http://schemas.microsoft.com/office/drawing/2014/main" id="{07170C03-3A54-4D3B-8661-2134AB72FF1C}"/>
              </a:ext>
            </a:extLst>
          </p:cNvPr>
          <p:cNvPicPr>
            <a:picLocks noChangeAspect="1"/>
          </p:cNvPicPr>
          <p:nvPr/>
        </p:nvPicPr>
        <p:blipFill>
          <a:blip r:embed="rId5"/>
          <a:stretch>
            <a:fillRect/>
          </a:stretch>
        </p:blipFill>
        <p:spPr>
          <a:xfrm>
            <a:off x="1408334" y="3236531"/>
            <a:ext cx="1602931" cy="1477328"/>
          </a:xfrm>
          <a:prstGeom prst="rect">
            <a:avLst/>
          </a:prstGeom>
        </p:spPr>
      </p:pic>
    </p:spTree>
    <p:extLst>
      <p:ext uri="{BB962C8B-B14F-4D97-AF65-F5344CB8AC3E}">
        <p14:creationId xmlns:p14="http://schemas.microsoft.com/office/powerpoint/2010/main" val="2009544246"/>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Simple Linear Regression</a:t>
            </a:r>
          </a:p>
        </p:txBody>
      </p:sp>
      <p:sp>
        <p:nvSpPr>
          <p:cNvPr id="3" name="TextBox 2">
            <a:extLst>
              <a:ext uri="{FF2B5EF4-FFF2-40B4-BE49-F238E27FC236}">
                <a16:creationId xmlns:a16="http://schemas.microsoft.com/office/drawing/2014/main" id="{4098B8DA-C655-D737-F6E0-327E47CF576E}"/>
              </a:ext>
            </a:extLst>
          </p:cNvPr>
          <p:cNvSpPr txBox="1"/>
          <p:nvPr/>
        </p:nvSpPr>
        <p:spPr>
          <a:xfrm>
            <a:off x="990600" y="1600200"/>
            <a:ext cx="6477000" cy="2585323"/>
          </a:xfrm>
          <a:prstGeom prst="rect">
            <a:avLst/>
          </a:prstGeom>
          <a:noFill/>
        </p:spPr>
        <p:txBody>
          <a:bodyPr wrap="square" rtlCol="0">
            <a:spAutoFit/>
          </a:bodyPr>
          <a:lstStyle/>
          <a:p>
            <a:r>
              <a:rPr lang="en-US" dirty="0"/>
              <a:t>Use the Google Colab link and download 5 years of monthly returns for AAPL.</a:t>
            </a:r>
          </a:p>
          <a:p>
            <a:endParaRPr lang="en-US" dirty="0"/>
          </a:p>
          <a:p>
            <a:r>
              <a:rPr lang="en-US" dirty="0"/>
              <a:t>Use Excel to generate the appropriate scatterplot.  Add the trendline, R2, and equation.</a:t>
            </a:r>
          </a:p>
          <a:p>
            <a:endParaRPr lang="en-US" dirty="0"/>
          </a:p>
          <a:p>
            <a:r>
              <a:rPr lang="en-US" dirty="0"/>
              <a:t>Interpret the Beta for AAPL and the correlation coefficient.</a:t>
            </a:r>
          </a:p>
          <a:p>
            <a:endParaRPr lang="en-US" dirty="0"/>
          </a:p>
          <a:p>
            <a:r>
              <a:rPr lang="en-US" dirty="0"/>
              <a:t>Validate with Yahoo! Finance.</a:t>
            </a:r>
          </a:p>
        </p:txBody>
      </p:sp>
    </p:spTree>
    <p:extLst>
      <p:ext uri="{BB962C8B-B14F-4D97-AF65-F5344CB8AC3E}">
        <p14:creationId xmlns:p14="http://schemas.microsoft.com/office/powerpoint/2010/main" val="1171526515"/>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Simple Linear Regression</a:t>
            </a:r>
          </a:p>
        </p:txBody>
      </p:sp>
      <p:grpSp>
        <p:nvGrpSpPr>
          <p:cNvPr id="2" name="Group 1">
            <a:extLst>
              <a:ext uri="{FF2B5EF4-FFF2-40B4-BE49-F238E27FC236}">
                <a16:creationId xmlns:a16="http://schemas.microsoft.com/office/drawing/2014/main" id="{B9B7D5DB-2C5A-84E1-FBE9-A9DA2F11A5BF}"/>
              </a:ext>
            </a:extLst>
          </p:cNvPr>
          <p:cNvGrpSpPr/>
          <p:nvPr/>
        </p:nvGrpSpPr>
        <p:grpSpPr>
          <a:xfrm>
            <a:off x="1143000" y="1356889"/>
            <a:ext cx="7392687" cy="4891511"/>
            <a:chOff x="1221486" y="1251966"/>
            <a:chExt cx="7392687" cy="4891511"/>
          </a:xfrm>
        </p:grpSpPr>
        <p:pic>
          <p:nvPicPr>
            <p:cNvPr id="3" name="Picture 2" descr="A picture containing clock&#10;&#10;Description automatically generated">
              <a:extLst>
                <a:ext uri="{FF2B5EF4-FFF2-40B4-BE49-F238E27FC236}">
                  <a16:creationId xmlns:a16="http://schemas.microsoft.com/office/drawing/2014/main" id="{C3BAA90A-5E5B-D688-9A4F-61D10EAF6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3400" y="5715000"/>
              <a:ext cx="460773" cy="428477"/>
            </a:xfrm>
            <a:prstGeom prst="rect">
              <a:avLst/>
            </a:prstGeom>
          </p:spPr>
        </p:pic>
        <p:pic>
          <p:nvPicPr>
            <p:cNvPr id="5" name="Picture 4">
              <a:extLst>
                <a:ext uri="{FF2B5EF4-FFF2-40B4-BE49-F238E27FC236}">
                  <a16:creationId xmlns:a16="http://schemas.microsoft.com/office/drawing/2014/main" id="{C200DFDD-5F4D-488B-1768-A2A0022D4B3C}"/>
                </a:ext>
              </a:extLst>
            </p:cNvPr>
            <p:cNvPicPr>
              <a:picLocks noChangeAspect="1"/>
            </p:cNvPicPr>
            <p:nvPr/>
          </p:nvPicPr>
          <p:blipFill>
            <a:blip r:embed="rId4"/>
            <a:stretch>
              <a:fillRect/>
            </a:stretch>
          </p:blipFill>
          <p:spPr>
            <a:xfrm>
              <a:off x="1221486" y="1251966"/>
              <a:ext cx="6701028" cy="4354068"/>
            </a:xfrm>
            <a:prstGeom prst="rect">
              <a:avLst/>
            </a:prstGeom>
          </p:spPr>
        </p:pic>
        <p:cxnSp>
          <p:nvCxnSpPr>
            <p:cNvPr id="6" name="Straight Connector 5">
              <a:extLst>
                <a:ext uri="{FF2B5EF4-FFF2-40B4-BE49-F238E27FC236}">
                  <a16:creationId xmlns:a16="http://schemas.microsoft.com/office/drawing/2014/main" id="{1636946A-544F-32D3-47D8-9FB176035699}"/>
                </a:ext>
              </a:extLst>
            </p:cNvPr>
            <p:cNvCxnSpPr>
              <a:cxnSpLocks/>
            </p:cNvCxnSpPr>
            <p:nvPr/>
          </p:nvCxnSpPr>
          <p:spPr>
            <a:xfrm flipV="1">
              <a:off x="1446245" y="3171719"/>
              <a:ext cx="4419626" cy="943081"/>
            </a:xfrm>
            <a:prstGeom prst="line">
              <a:avLst/>
            </a:prstGeom>
            <a:ln>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3D944B8-571A-319E-D932-DD0EE70FAF9E}"/>
                </a:ext>
              </a:extLst>
            </p:cNvPr>
            <p:cNvSpPr txBox="1"/>
            <p:nvPr/>
          </p:nvSpPr>
          <p:spPr>
            <a:xfrm rot="20870434">
              <a:off x="5104172" y="3267542"/>
              <a:ext cx="744114" cy="246221"/>
            </a:xfrm>
            <a:prstGeom prst="rect">
              <a:avLst/>
            </a:prstGeom>
            <a:noFill/>
          </p:spPr>
          <p:txBody>
            <a:bodyPr wrap="none" rtlCol="0">
              <a:spAutoFit/>
            </a:bodyPr>
            <a:lstStyle/>
            <a:p>
              <a:r>
                <a:rPr lang="en-US" sz="1000" b="1" dirty="0">
                  <a:solidFill>
                    <a:schemeClr val="bg1">
                      <a:lumMod val="50000"/>
                    </a:schemeClr>
                  </a:solidFill>
                  <a:latin typeface="Arial" panose="020B0604020202020204" pitchFamily="34" charset="0"/>
                  <a:cs typeface="Arial" panose="020B0604020202020204" pitchFamily="34" charset="0"/>
                </a:rPr>
                <a:t>Beta 1.00</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9B66C4D-0EF3-23B7-E616-CEA43E5C4458}"/>
                    </a:ext>
                  </a:extLst>
                </p14:cNvPr>
                <p14:cNvContentPartPr/>
                <p14:nvPr/>
              </p14:nvContentPartPr>
              <p14:xfrm>
                <a:off x="1502478" y="1830438"/>
                <a:ext cx="511560" cy="7920"/>
              </p14:xfrm>
            </p:contentPart>
          </mc:Choice>
          <mc:Fallback xmlns="">
            <p:pic>
              <p:nvPicPr>
                <p:cNvPr id="11" name="Ink 10">
                  <a:extLst>
                    <a:ext uri="{FF2B5EF4-FFF2-40B4-BE49-F238E27FC236}">
                      <a16:creationId xmlns:a16="http://schemas.microsoft.com/office/drawing/2014/main" id="{69B66C4D-0EF3-23B7-E616-CEA43E5C4458}"/>
                    </a:ext>
                  </a:extLst>
                </p:cNvPr>
                <p:cNvPicPr/>
                <p:nvPr/>
              </p:nvPicPr>
              <p:blipFill>
                <a:blip r:embed="rId6"/>
                <a:stretch>
                  <a:fillRect/>
                </a:stretch>
              </p:blipFill>
              <p:spPr>
                <a:xfrm>
                  <a:off x="1484478" y="1794438"/>
                  <a:ext cx="547200" cy="79560"/>
                </a:xfrm>
                <a:prstGeom prst="rect">
                  <a:avLst/>
                </a:prstGeom>
              </p:spPr>
            </p:pic>
          </mc:Fallback>
        </mc:AlternateContent>
        <p:sp>
          <p:nvSpPr>
            <p:cNvPr id="14" name="Rectangle 165">
              <a:extLst>
                <a:ext uri="{FF2B5EF4-FFF2-40B4-BE49-F238E27FC236}">
                  <a16:creationId xmlns:a16="http://schemas.microsoft.com/office/drawing/2014/main" id="{C0C720FC-537D-6CB4-0EAA-AF856B11D410}"/>
                </a:ext>
              </a:extLst>
            </p:cNvPr>
            <p:cNvSpPr>
              <a:spLocks noChangeArrowheads="1"/>
            </p:cNvSpPr>
            <p:nvPr/>
          </p:nvSpPr>
          <p:spPr bwMode="auto">
            <a:xfrm>
              <a:off x="6224137" y="4037856"/>
              <a:ext cx="134011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595959"/>
                  </a:solidFill>
                  <a:latin typeface="Calibri" panose="020F0502020204030204" pitchFamily="34" charset="0"/>
                </a:rPr>
                <a:t>S&amp;P 500</a:t>
              </a:r>
              <a:r>
                <a:rPr kumimoji="0" lang="en-US" altLang="en-US" sz="1000" b="1" i="0" u="none" strike="noStrike" cap="none" normalizeH="0" baseline="0" dirty="0">
                  <a:ln>
                    <a:noFill/>
                  </a:ln>
                  <a:solidFill>
                    <a:srgbClr val="595959"/>
                  </a:solidFill>
                  <a:effectLst/>
                  <a:latin typeface="Calibri" panose="020F0502020204030204" pitchFamily="34" charset="0"/>
                </a:rPr>
                <a:t> monthly returns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65">
              <a:extLst>
                <a:ext uri="{FF2B5EF4-FFF2-40B4-BE49-F238E27FC236}">
                  <a16:creationId xmlns:a16="http://schemas.microsoft.com/office/drawing/2014/main" id="{79BF1406-92CA-3C4F-497E-70EFF07B4C39}"/>
                </a:ext>
              </a:extLst>
            </p:cNvPr>
            <p:cNvSpPr>
              <a:spLocks noChangeArrowheads="1"/>
            </p:cNvSpPr>
            <p:nvPr/>
          </p:nvSpPr>
          <p:spPr bwMode="auto">
            <a:xfrm rot="16200000">
              <a:off x="2322157" y="2746121"/>
              <a:ext cx="11509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a:solidFill>
                    <a:srgbClr val="595959"/>
                  </a:solidFill>
                  <a:latin typeface="Calibri" panose="020F0502020204030204" pitchFamily="34" charset="0"/>
                </a:rPr>
                <a:t>TSLA</a:t>
              </a:r>
              <a:r>
                <a:rPr kumimoji="0" lang="en-US" altLang="en-US" sz="1000" b="1" i="0" u="none" strike="noStrike" cap="none" normalizeH="0" baseline="0" dirty="0">
                  <a:ln>
                    <a:noFill/>
                  </a:ln>
                  <a:solidFill>
                    <a:srgbClr val="595959"/>
                  </a:solidFill>
                  <a:effectLst/>
                  <a:latin typeface="Calibri" panose="020F0502020204030204" pitchFamily="34" charset="0"/>
                </a:rPr>
                <a:t> monthly returns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17" name="Picture 16" descr="Logo&#10;&#10;Description automatically generated">
            <a:extLst>
              <a:ext uri="{FF2B5EF4-FFF2-40B4-BE49-F238E27FC236}">
                <a16:creationId xmlns:a16="http://schemas.microsoft.com/office/drawing/2014/main" id="{FAD68DE0-2A3D-1184-901B-AF7A56F5E050}"/>
              </a:ext>
            </a:extLst>
          </p:cNvPr>
          <p:cNvPicPr>
            <a:picLocks noChangeAspect="1"/>
          </p:cNvPicPr>
          <p:nvPr/>
        </p:nvPicPr>
        <p:blipFill>
          <a:blip r:embed="rId7"/>
          <a:stretch>
            <a:fillRect/>
          </a:stretch>
        </p:blipFill>
        <p:spPr>
          <a:xfrm>
            <a:off x="6815706" y="1666991"/>
            <a:ext cx="655439" cy="436164"/>
          </a:xfrm>
          <a:prstGeom prst="rect">
            <a:avLst/>
          </a:prstGeom>
          <a:noFill/>
        </p:spPr>
      </p:pic>
    </p:spTree>
    <p:extLst>
      <p:ext uri="{BB962C8B-B14F-4D97-AF65-F5344CB8AC3E}">
        <p14:creationId xmlns:p14="http://schemas.microsoft.com/office/powerpoint/2010/main" val="2380424792"/>
      </p:ext>
    </p:extLst>
  </p:cSld>
  <p:clrMapOvr>
    <a:masterClrMapping/>
  </p:clrMapOvr>
  <mc:AlternateContent xmlns:mc="http://schemas.openxmlformats.org/markup-compatibility/2006">
    <mc:Choice xmlns:mp="http://schemas.microsoft.com/office/mac/powerpoint/2008/main" xmlns="" Requires="mp">
      <p:transition spd="med">
        <p14:prism xmlns:p14="http://schemas.microsoft.com/office/powerpoint/2010/main"/>
      </p:transition>
    </mc:Choice>
    <mc:Fallback>
      <p:transition spd="med">
        <p:cove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800" b="1" kern="1200" dirty="0">
                <a:solidFill>
                  <a:srgbClr val="7030A0"/>
                </a:solidFill>
                <a:ea typeface="+mj-ea"/>
                <a:cs typeface="+mj-cs"/>
              </a:rPr>
              <a:t> Simple Linear Regression</a:t>
            </a:r>
          </a:p>
        </p:txBody>
      </p:sp>
      <p:pic>
        <p:nvPicPr>
          <p:cNvPr id="5" name="Picture 4" descr="A diagram of a diagram&#10;&#10;Description automatically generated">
            <a:extLst>
              <a:ext uri="{FF2B5EF4-FFF2-40B4-BE49-F238E27FC236}">
                <a16:creationId xmlns:a16="http://schemas.microsoft.com/office/drawing/2014/main" id="{36441E1F-776E-14A1-E3C4-BC57710B4F99}"/>
              </a:ext>
            </a:extLst>
          </p:cNvPr>
          <p:cNvPicPr>
            <a:picLocks noChangeAspect="1"/>
          </p:cNvPicPr>
          <p:nvPr/>
        </p:nvPicPr>
        <p:blipFill>
          <a:blip r:embed="rId3"/>
          <a:stretch>
            <a:fillRect/>
          </a:stretch>
        </p:blipFill>
        <p:spPr>
          <a:xfrm>
            <a:off x="533400" y="1524000"/>
            <a:ext cx="8528275" cy="3009980"/>
          </a:xfrm>
          <a:prstGeom prst="rect">
            <a:avLst/>
          </a:prstGeom>
        </p:spPr>
      </p:pic>
      <p:sp>
        <p:nvSpPr>
          <p:cNvPr id="10" name="TextBox 9">
            <a:extLst>
              <a:ext uri="{FF2B5EF4-FFF2-40B4-BE49-F238E27FC236}">
                <a16:creationId xmlns:a16="http://schemas.microsoft.com/office/drawing/2014/main" id="{5ABB3A06-4E2A-894D-C548-DADF300D3E15}"/>
              </a:ext>
            </a:extLst>
          </p:cNvPr>
          <p:cNvSpPr txBox="1"/>
          <p:nvPr/>
        </p:nvSpPr>
        <p:spPr>
          <a:xfrm>
            <a:off x="1447800" y="5550932"/>
            <a:ext cx="6385081" cy="369332"/>
          </a:xfrm>
          <a:prstGeom prst="rect">
            <a:avLst/>
          </a:prstGeom>
          <a:noFill/>
        </p:spPr>
        <p:txBody>
          <a:bodyPr wrap="none" rtlCol="0">
            <a:spAutoFit/>
          </a:bodyPr>
          <a:lstStyle/>
          <a:p>
            <a:r>
              <a:rPr lang="en-US" b="1" dirty="0">
                <a:solidFill>
                  <a:srgbClr val="7030A0"/>
                </a:solidFill>
              </a:rPr>
              <a:t>This Orange workflow is available at our class site 😃😃</a:t>
            </a:r>
          </a:p>
        </p:txBody>
      </p:sp>
    </p:spTree>
    <p:extLst>
      <p:ext uri="{BB962C8B-B14F-4D97-AF65-F5344CB8AC3E}">
        <p14:creationId xmlns:p14="http://schemas.microsoft.com/office/powerpoint/2010/main" val="610484991"/>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ChangeArrowheads="1"/>
          </p:cNvSpPr>
          <p:nvPr/>
        </p:nvSpPr>
        <p:spPr bwMode="auto">
          <a:xfrm>
            <a:off x="2209800" y="457200"/>
            <a:ext cx="6327775" cy="1114425"/>
          </a:xfrm>
          <a:prstGeom prst="rect">
            <a:avLst/>
          </a:prstGeo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lvl1pPr algn="ctr" rtl="0" eaLnBrk="0" fontAlgn="base" hangingPunct="0">
              <a:spcBef>
                <a:spcPct val="0"/>
              </a:spcBef>
              <a:spcAft>
                <a:spcPct val="0"/>
              </a:spcAft>
              <a:defRPr sz="5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2pPr>
            <a:lvl3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3pPr>
            <a:lvl4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4pPr>
            <a:lvl5pPr algn="ctr" rtl="0" eaLnBrk="0" fontAlgn="base" hangingPunct="0">
              <a:spcBef>
                <a:spcPct val="0"/>
              </a:spcBef>
              <a:spcAft>
                <a:spcPct val="0"/>
              </a:spcAft>
              <a:defRPr sz="4800">
                <a:solidFill>
                  <a:schemeClr val="tx2"/>
                </a:solidFill>
                <a:latin typeface="Andy" pitchFamily="66" charset="0"/>
                <a:ea typeface="ＭＳ Ｐゴシック" pitchFamily="-65" charset="-128"/>
                <a:cs typeface="ＭＳ Ｐゴシック" pitchFamily="-65" charset="-128"/>
              </a:defRPr>
            </a:lvl5pPr>
            <a:lvl6pPr marL="457200" algn="ctr" rtl="0" fontAlgn="base">
              <a:spcBef>
                <a:spcPct val="0"/>
              </a:spcBef>
              <a:spcAft>
                <a:spcPct val="0"/>
              </a:spcAft>
              <a:defRPr sz="4800">
                <a:solidFill>
                  <a:schemeClr val="tx2"/>
                </a:solidFill>
                <a:latin typeface="Andy" pitchFamily="66" charset="0"/>
              </a:defRPr>
            </a:lvl6pPr>
            <a:lvl7pPr marL="914400" algn="ctr" rtl="0" fontAlgn="base">
              <a:spcBef>
                <a:spcPct val="0"/>
              </a:spcBef>
              <a:spcAft>
                <a:spcPct val="0"/>
              </a:spcAft>
              <a:defRPr sz="4800">
                <a:solidFill>
                  <a:schemeClr val="tx2"/>
                </a:solidFill>
                <a:latin typeface="Andy" pitchFamily="66" charset="0"/>
              </a:defRPr>
            </a:lvl7pPr>
            <a:lvl8pPr marL="1371600" algn="ctr" rtl="0" fontAlgn="base">
              <a:spcBef>
                <a:spcPct val="0"/>
              </a:spcBef>
              <a:spcAft>
                <a:spcPct val="0"/>
              </a:spcAft>
              <a:defRPr sz="4800">
                <a:solidFill>
                  <a:schemeClr val="tx2"/>
                </a:solidFill>
                <a:latin typeface="Andy" pitchFamily="66" charset="0"/>
              </a:defRPr>
            </a:lvl8pPr>
            <a:lvl9pPr marL="1828800" algn="ctr" rtl="0" fontAlgn="base">
              <a:spcBef>
                <a:spcPct val="0"/>
              </a:spcBef>
              <a:spcAft>
                <a:spcPct val="0"/>
              </a:spcAft>
              <a:defRPr sz="4800">
                <a:solidFill>
                  <a:schemeClr val="tx2"/>
                </a:solidFill>
                <a:latin typeface="Andy" pitchFamily="66" charset="0"/>
              </a:defRPr>
            </a:lvl9pPr>
          </a:lstStyle>
          <a:p>
            <a:r>
              <a:rPr lang="en-US" sz="2800" b="1" dirty="0">
                <a:solidFill>
                  <a:srgbClr val="7030A0"/>
                </a:solidFill>
                <a:latin typeface="Arial" charset="0"/>
                <a:ea typeface="Arial" charset="0"/>
                <a:cs typeface="Arial" charset="0"/>
              </a:rPr>
              <a:t>Business Analytics</a:t>
            </a:r>
          </a:p>
          <a:p>
            <a:r>
              <a:rPr lang="en-US" sz="2800" b="1" dirty="0">
                <a:solidFill>
                  <a:srgbClr val="7030A0"/>
                </a:solidFill>
                <a:latin typeface="Arial" charset="0"/>
                <a:ea typeface="Arial" charset="0"/>
                <a:cs typeface="Arial" charset="0"/>
              </a:rPr>
              <a:t>First Experiment 2 of 2</a:t>
            </a:r>
          </a:p>
        </p:txBody>
      </p:sp>
      <p:pic>
        <p:nvPicPr>
          <p:cNvPr id="4" name="Picture 3" descr="A close up of a sign&#10;&#10;Description automatically generated">
            <a:extLst>
              <a:ext uri="{FF2B5EF4-FFF2-40B4-BE49-F238E27FC236}">
                <a16:creationId xmlns:a16="http://schemas.microsoft.com/office/drawing/2014/main" id="{97FCD7D8-49C0-471B-A676-78B1055C68AB}"/>
              </a:ext>
            </a:extLst>
          </p:cNvPr>
          <p:cNvPicPr>
            <a:picLocks noChangeAspect="1"/>
          </p:cNvPicPr>
          <p:nvPr/>
        </p:nvPicPr>
        <p:blipFill>
          <a:blip r:embed="rId3"/>
          <a:stretch>
            <a:fillRect/>
          </a:stretch>
        </p:blipFill>
        <p:spPr>
          <a:xfrm>
            <a:off x="5572125" y="2076471"/>
            <a:ext cx="2466975" cy="1981803"/>
          </a:xfrm>
          <a:prstGeom prst="rect">
            <a:avLst/>
          </a:prstGeom>
        </p:spPr>
      </p:pic>
      <p:pic>
        <p:nvPicPr>
          <p:cNvPr id="6" name="Picture 5" descr="A picture containing clock, meter&#10;&#10;Description automatically generated">
            <a:extLst>
              <a:ext uri="{FF2B5EF4-FFF2-40B4-BE49-F238E27FC236}">
                <a16:creationId xmlns:a16="http://schemas.microsoft.com/office/drawing/2014/main" id="{0B724E95-825C-4423-9DA3-426B03428158}"/>
              </a:ext>
            </a:extLst>
          </p:cNvPr>
          <p:cNvPicPr>
            <a:picLocks noChangeAspect="1"/>
          </p:cNvPicPr>
          <p:nvPr/>
        </p:nvPicPr>
        <p:blipFill>
          <a:blip r:embed="rId4"/>
          <a:stretch>
            <a:fillRect/>
          </a:stretch>
        </p:blipFill>
        <p:spPr>
          <a:xfrm>
            <a:off x="7086600" y="4814229"/>
            <a:ext cx="1219200" cy="1219200"/>
          </a:xfrm>
          <a:prstGeom prst="rect">
            <a:avLst/>
          </a:prstGeom>
        </p:spPr>
      </p:pic>
      <p:pic>
        <p:nvPicPr>
          <p:cNvPr id="7" name="Picture 6" descr="A picture containing sitting, toy, table, white&#10;&#10;Description automatically generated">
            <a:extLst>
              <a:ext uri="{FF2B5EF4-FFF2-40B4-BE49-F238E27FC236}">
                <a16:creationId xmlns:a16="http://schemas.microsoft.com/office/drawing/2014/main" id="{4D8B56D5-2D34-4323-9F5D-85D068AC6227}"/>
              </a:ext>
            </a:extLst>
          </p:cNvPr>
          <p:cNvPicPr>
            <a:picLocks noChangeAspect="1"/>
          </p:cNvPicPr>
          <p:nvPr/>
        </p:nvPicPr>
        <p:blipFill>
          <a:blip r:embed="rId5"/>
          <a:stretch>
            <a:fillRect/>
          </a:stretch>
        </p:blipFill>
        <p:spPr>
          <a:xfrm>
            <a:off x="5562600" y="4688674"/>
            <a:ext cx="1219200" cy="1470309"/>
          </a:xfrm>
          <a:prstGeom prst="rect">
            <a:avLst/>
          </a:prstGeom>
        </p:spPr>
      </p:pic>
      <p:pic>
        <p:nvPicPr>
          <p:cNvPr id="11" name="Picture 10">
            <a:extLst>
              <a:ext uri="{FF2B5EF4-FFF2-40B4-BE49-F238E27FC236}">
                <a16:creationId xmlns:a16="http://schemas.microsoft.com/office/drawing/2014/main" id="{C4653E4F-BB1F-495C-9D96-190173A36B7C}"/>
              </a:ext>
            </a:extLst>
          </p:cNvPr>
          <p:cNvPicPr>
            <a:picLocks noChangeAspect="1"/>
          </p:cNvPicPr>
          <p:nvPr/>
        </p:nvPicPr>
        <p:blipFill>
          <a:blip r:embed="rId6"/>
          <a:stretch>
            <a:fillRect/>
          </a:stretch>
        </p:blipFill>
        <p:spPr>
          <a:xfrm>
            <a:off x="990600" y="2247900"/>
            <a:ext cx="3338513" cy="2362200"/>
          </a:xfrm>
          <a:prstGeom prst="rect">
            <a:avLst/>
          </a:prstGeom>
        </p:spPr>
      </p:pic>
      <p:grpSp>
        <p:nvGrpSpPr>
          <p:cNvPr id="14" name="Group 13">
            <a:extLst>
              <a:ext uri="{FF2B5EF4-FFF2-40B4-BE49-F238E27FC236}">
                <a16:creationId xmlns:a16="http://schemas.microsoft.com/office/drawing/2014/main" id="{618D462C-F76C-4185-8D25-97268291A782}"/>
              </a:ext>
            </a:extLst>
          </p:cNvPr>
          <p:cNvGrpSpPr/>
          <p:nvPr/>
        </p:nvGrpSpPr>
        <p:grpSpPr>
          <a:xfrm>
            <a:off x="2514600" y="4585629"/>
            <a:ext cx="457200" cy="457200"/>
            <a:chOff x="6400800" y="5558041"/>
            <a:chExt cx="457200" cy="457200"/>
          </a:xfrm>
        </p:grpSpPr>
        <p:sp>
          <p:nvSpPr>
            <p:cNvPr id="15" name="Oval 14">
              <a:extLst>
                <a:ext uri="{FF2B5EF4-FFF2-40B4-BE49-F238E27FC236}">
                  <a16:creationId xmlns:a16="http://schemas.microsoft.com/office/drawing/2014/main" id="{3C4DB9C2-4668-4A7D-9EAB-08A74EBC133A}"/>
                </a:ext>
              </a:extLst>
            </p:cNvPr>
            <p:cNvSpPr/>
            <p:nvPr/>
          </p:nvSpPr>
          <p:spPr>
            <a:xfrm>
              <a:off x="6400800" y="5558041"/>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6669B20-8196-468D-A4BC-9A9DDACB5E85}"/>
                </a:ext>
              </a:extLst>
            </p:cNvPr>
            <p:cNvSpPr/>
            <p:nvPr/>
          </p:nvSpPr>
          <p:spPr>
            <a:xfrm>
              <a:off x="6553200" y="5710441"/>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95FE9A0-0302-468D-81F5-16510AC566B6}"/>
                </a:ext>
              </a:extLst>
            </p:cNvPr>
            <p:cNvSpPr/>
            <p:nvPr/>
          </p:nvSpPr>
          <p:spPr>
            <a:xfrm>
              <a:off x="6705600" y="5862841"/>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16392660"/>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r>
              <a:rPr lang="en-US" sz="2800" b="1" kern="1200" dirty="0">
                <a:solidFill>
                  <a:srgbClr val="7030A0"/>
                </a:solidFill>
                <a:latin typeface="Arial" panose="020B0604020202020204" pitchFamily="34" charset="0"/>
                <a:ea typeface="+mj-ea"/>
                <a:cs typeface="Arial" panose="020B0604020202020204" pitchFamily="34" charset="0"/>
              </a:rPr>
              <a:t> Multiple Regression Application</a:t>
            </a:r>
          </a:p>
        </p:txBody>
      </p:sp>
      <p:sp>
        <p:nvSpPr>
          <p:cNvPr id="6" name="Content Placeholder 2">
            <a:extLst>
              <a:ext uri="{FF2B5EF4-FFF2-40B4-BE49-F238E27FC236}">
                <a16:creationId xmlns:a16="http://schemas.microsoft.com/office/drawing/2014/main" id="{9DF7FDEC-1DE1-49C0-B041-22090B5D7F5F}"/>
              </a:ext>
            </a:extLst>
          </p:cNvPr>
          <p:cNvSpPr>
            <a:spLocks noGrp="1"/>
          </p:cNvSpPr>
          <p:nvPr>
            <p:ph idx="1"/>
          </p:nvPr>
        </p:nvSpPr>
        <p:spPr>
          <a:xfrm>
            <a:off x="609600" y="1143000"/>
            <a:ext cx="7848600" cy="2667000"/>
          </a:xfrm>
        </p:spPr>
        <p:txBody>
          <a:bodyPr/>
          <a:lstStyle/>
          <a:p>
            <a:pPr eaLnBrk="1" hangingPunct="1">
              <a:lnSpc>
                <a:spcPct val="90000"/>
              </a:lnSpc>
            </a:pPr>
            <a:endParaRPr lang="en-US" altLang="en-US" sz="1600" dirty="0">
              <a:latin typeface="Arial" panose="020B0604020202020204" pitchFamily="34" charset="0"/>
              <a:cs typeface="Arial" panose="020B0604020202020204" pitchFamily="34" charset="0"/>
            </a:endParaRPr>
          </a:p>
          <a:p>
            <a:pPr eaLnBrk="1" hangingPunct="1">
              <a:lnSpc>
                <a:spcPct val="90000"/>
              </a:lnSpc>
            </a:pPr>
            <a:r>
              <a:rPr lang="en-US" altLang="en-US" sz="1600" dirty="0">
                <a:latin typeface="Arial" panose="020B0604020202020204" pitchFamily="34" charset="0"/>
                <a:cs typeface="Arial" panose="020B0604020202020204" pitchFamily="34" charset="0"/>
              </a:rPr>
              <a:t>Workshop Exercise, Predictive Analytics, Frontline Data mining, Alteryx </a:t>
            </a:r>
          </a:p>
          <a:p>
            <a:pPr eaLnBrk="1" hangingPunct="1">
              <a:lnSpc>
                <a:spcPct val="90000"/>
              </a:lnSpc>
            </a:pPr>
            <a:r>
              <a:rPr lang="en-US" altLang="en-US" sz="1600" b="1" dirty="0">
                <a:latin typeface="Arial" panose="020B0604020202020204" pitchFamily="34" charset="0"/>
                <a:cs typeface="Arial" panose="020B0604020202020204" pitchFamily="34" charset="0"/>
              </a:rPr>
              <a:t>MSAutos.xlsx</a:t>
            </a:r>
          </a:p>
          <a:p>
            <a:pPr lvl="1" eaLnBrk="1" hangingPunct="1">
              <a:lnSpc>
                <a:spcPct val="90000"/>
              </a:lnSpc>
            </a:pPr>
            <a:r>
              <a:rPr lang="en-US" altLang="en-US" sz="1600" dirty="0">
                <a:latin typeface="Arial" panose="020B0604020202020204" pitchFamily="34" charset="0"/>
                <a:cs typeface="Arial" panose="020B0604020202020204" pitchFamily="34" charset="0"/>
              </a:rPr>
              <a:t>Supervised learning to predict automobile price from some attributes or predictors</a:t>
            </a:r>
          </a:p>
          <a:p>
            <a:pPr lvl="1" eaLnBrk="1" hangingPunct="1">
              <a:lnSpc>
                <a:spcPct val="90000"/>
              </a:lnSpc>
            </a:pPr>
            <a:r>
              <a:rPr lang="en-US" altLang="en-US" sz="1600" dirty="0">
                <a:latin typeface="Arial" panose="020B0604020202020204" pitchFamily="34" charset="0"/>
                <a:cs typeface="Arial" panose="020B0604020202020204" pitchFamily="34" charset="0"/>
              </a:rPr>
              <a:t>Automobiles price data  </a:t>
            </a:r>
            <a:r>
              <a:rPr lang="en-US" altLang="en-US" sz="1600" dirty="0">
                <a:latin typeface="Arial" panose="020B0604020202020204" pitchFamily="34" charset="0"/>
                <a:cs typeface="Arial" panose="020B0604020202020204" pitchFamily="34" charset="0"/>
                <a:sym typeface="Wingdings" panose="05000000000000000000" pitchFamily="2" charset="2"/>
              </a:rPr>
              <a:t> dataset</a:t>
            </a:r>
          </a:p>
          <a:p>
            <a:pPr lvl="1" eaLnBrk="1" hangingPunct="1">
              <a:lnSpc>
                <a:spcPct val="90000"/>
              </a:lnSpc>
            </a:pPr>
            <a:r>
              <a:rPr lang="en-US" altLang="en-US" sz="1600" dirty="0">
                <a:latin typeface="Arial" panose="020B0604020202020204" pitchFamily="34" charset="0"/>
                <a:cs typeface="Arial" panose="020B0604020202020204" pitchFamily="34" charset="0"/>
                <a:sym typeface="Wingdings" panose="05000000000000000000" pitchFamily="2" charset="2"/>
              </a:rPr>
              <a:t>We wish to develop a machined learning model</a:t>
            </a:r>
            <a:endParaRPr lang="en-US" altLang="en-US" sz="1600" dirty="0">
              <a:latin typeface="Arial" panose="020B0604020202020204" pitchFamily="34" charset="0"/>
              <a:cs typeface="Arial" panose="020B0604020202020204" pitchFamily="34" charset="0"/>
            </a:endParaRPr>
          </a:p>
          <a:p>
            <a:pPr lvl="1" eaLnBrk="1" hangingPunct="1">
              <a:lnSpc>
                <a:spcPct val="90000"/>
              </a:lnSpc>
            </a:pPr>
            <a:r>
              <a:rPr lang="en-US" altLang="en-US" sz="1600" dirty="0">
                <a:latin typeface="Arial" panose="020B0604020202020204" pitchFamily="34" charset="0"/>
                <a:cs typeface="Arial" panose="020B0604020202020204" pitchFamily="34" charset="0"/>
              </a:rPr>
              <a:t>205 observations/rows each with 26 attributes/columns</a:t>
            </a:r>
          </a:p>
          <a:p>
            <a:pPr lvl="1" eaLnBrk="1" hangingPunct="1">
              <a:lnSpc>
                <a:spcPct val="90000"/>
              </a:lnSpc>
            </a:pPr>
            <a:r>
              <a:rPr lang="en-US" altLang="en-US" sz="1600" dirty="0">
                <a:latin typeface="Arial" panose="020B0604020202020204" pitchFamily="34" charset="0"/>
                <a:cs typeface="Arial" panose="020B0604020202020204" pitchFamily="34" charset="0"/>
              </a:rPr>
              <a:t>We will use 4 predictors (wheel-base, engine-size, horsepower, city-mpg) from the dataset and one target (price)</a:t>
            </a:r>
          </a:p>
          <a:p>
            <a:pPr marL="457200" lvl="1" indent="0" eaLnBrk="1" hangingPunct="1">
              <a:lnSpc>
                <a:spcPct val="90000"/>
              </a:lnSpc>
              <a:buNone/>
            </a:pPr>
            <a:endParaRPr lang="en-US" altLang="en-US" sz="1600" dirty="0">
              <a:latin typeface="Arial" panose="020B0604020202020204" pitchFamily="34" charset="0"/>
              <a:cs typeface="Arial" panose="020B0604020202020204" pitchFamily="34" charset="0"/>
            </a:endParaRPr>
          </a:p>
          <a:p>
            <a:pPr lvl="1" eaLnBrk="1" hangingPunct="1">
              <a:lnSpc>
                <a:spcPct val="90000"/>
              </a:lnSpc>
            </a:pPr>
            <a:endParaRPr lang="en-US" altLang="en-US" sz="1600" dirty="0">
              <a:latin typeface="Arial" panose="020B0604020202020204" pitchFamily="34" charset="0"/>
              <a:cs typeface="Arial" panose="020B0604020202020204" pitchFamily="34" charset="0"/>
            </a:endParaRPr>
          </a:p>
          <a:p>
            <a:pPr eaLnBrk="1" hangingPunct="1">
              <a:lnSpc>
                <a:spcPct val="90000"/>
              </a:lnSpc>
            </a:pPr>
            <a:endParaRPr lang="en-US" altLang="en-US" sz="16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DEE1B23-8BD1-43DA-9C8B-E94728E420E3}"/>
              </a:ext>
            </a:extLst>
          </p:cNvPr>
          <p:cNvSpPr txBox="1"/>
          <p:nvPr/>
        </p:nvSpPr>
        <p:spPr>
          <a:xfrm>
            <a:off x="685800" y="4267200"/>
            <a:ext cx="4576894" cy="646331"/>
          </a:xfrm>
          <a:prstGeom prst="rect">
            <a:avLst/>
          </a:prstGeom>
          <a:noFill/>
        </p:spPr>
        <p:txBody>
          <a:bodyPr wrap="none" rtlCol="0">
            <a:spAutoFit/>
          </a:bodyPr>
          <a:lstStyle/>
          <a:p>
            <a:pPr marL="285750" indent="-285750">
              <a:buFont typeface="Arial" panose="020B0604020202020204" pitchFamily="34" charset="0"/>
              <a:buChar char="•"/>
            </a:pPr>
            <a:r>
              <a:rPr lang="en-US" dirty="0"/>
              <a:t>Build and run using Orange Data Mining</a:t>
            </a:r>
          </a:p>
          <a:p>
            <a:pPr marL="285750" indent="-285750">
              <a:buFont typeface="Arial" panose="020B0604020202020204" pitchFamily="34" charset="0"/>
              <a:buChar char="•"/>
            </a:pPr>
            <a:r>
              <a:rPr lang="en-US" dirty="0"/>
              <a:t>Interpret the results</a:t>
            </a:r>
          </a:p>
        </p:txBody>
      </p:sp>
    </p:spTree>
    <p:extLst>
      <p:ext uri="{BB962C8B-B14F-4D97-AF65-F5344CB8AC3E}">
        <p14:creationId xmlns:p14="http://schemas.microsoft.com/office/powerpoint/2010/main" val="633949519"/>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r>
              <a:rPr lang="en-US" sz="2800" b="1" kern="1200" dirty="0">
                <a:solidFill>
                  <a:srgbClr val="7030A0"/>
                </a:solidFill>
                <a:latin typeface="Arial" panose="020B0604020202020204" pitchFamily="34" charset="0"/>
                <a:ea typeface="+mj-ea"/>
                <a:cs typeface="Arial" panose="020B0604020202020204" pitchFamily="34" charset="0"/>
              </a:rPr>
              <a:t> Multiple Regression Application</a:t>
            </a:r>
          </a:p>
        </p:txBody>
      </p:sp>
      <p:grpSp>
        <p:nvGrpSpPr>
          <p:cNvPr id="12" name="Group 11">
            <a:extLst>
              <a:ext uri="{FF2B5EF4-FFF2-40B4-BE49-F238E27FC236}">
                <a16:creationId xmlns:a16="http://schemas.microsoft.com/office/drawing/2014/main" id="{2D307211-DF17-7E2D-8BF5-30EA5C4F6FA6}"/>
              </a:ext>
            </a:extLst>
          </p:cNvPr>
          <p:cNvGrpSpPr/>
          <p:nvPr/>
        </p:nvGrpSpPr>
        <p:grpSpPr>
          <a:xfrm>
            <a:off x="381000" y="3886200"/>
            <a:ext cx="8662935" cy="2616429"/>
            <a:chOff x="381000" y="3886200"/>
            <a:chExt cx="8662935" cy="2616429"/>
          </a:xfrm>
        </p:grpSpPr>
        <p:pic>
          <p:nvPicPr>
            <p:cNvPr id="5" name="Picture 4" descr="A screenshot of a computer&#10;&#10;Description automatically generated">
              <a:extLst>
                <a:ext uri="{FF2B5EF4-FFF2-40B4-BE49-F238E27FC236}">
                  <a16:creationId xmlns:a16="http://schemas.microsoft.com/office/drawing/2014/main" id="{472548E2-41B4-3E2F-734B-C60A0E4BB7B9}"/>
                </a:ext>
              </a:extLst>
            </p:cNvPr>
            <p:cNvPicPr>
              <a:picLocks noChangeAspect="1"/>
            </p:cNvPicPr>
            <p:nvPr/>
          </p:nvPicPr>
          <p:blipFill>
            <a:blip r:embed="rId3"/>
            <a:stretch>
              <a:fillRect/>
            </a:stretch>
          </p:blipFill>
          <p:spPr>
            <a:xfrm>
              <a:off x="381000" y="3886200"/>
              <a:ext cx="8662935" cy="261642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624FF1-D0A8-3F2D-6AE1-5A9D987BCA6E}"/>
                    </a:ext>
                  </a:extLst>
                </p14:cNvPr>
                <p14:cNvContentPartPr/>
                <p14:nvPr/>
              </p14:nvContentPartPr>
              <p14:xfrm>
                <a:off x="2206770" y="4110885"/>
                <a:ext cx="1775880" cy="1176480"/>
              </p14:xfrm>
            </p:contentPart>
          </mc:Choice>
          <mc:Fallback xmlns="">
            <p:pic>
              <p:nvPicPr>
                <p:cNvPr id="6" name="Ink 5">
                  <a:extLst>
                    <a:ext uri="{FF2B5EF4-FFF2-40B4-BE49-F238E27FC236}">
                      <a16:creationId xmlns:a16="http://schemas.microsoft.com/office/drawing/2014/main" id="{77624FF1-D0A8-3F2D-6AE1-5A9D987BCA6E}"/>
                    </a:ext>
                  </a:extLst>
                </p:cNvPr>
                <p:cNvPicPr/>
                <p:nvPr/>
              </p:nvPicPr>
              <p:blipFill>
                <a:blip r:embed="rId5"/>
                <a:stretch>
                  <a:fillRect/>
                </a:stretch>
              </p:blipFill>
              <p:spPr>
                <a:xfrm>
                  <a:off x="2188770" y="4074885"/>
                  <a:ext cx="1811520" cy="1248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4B5DDCE-F2DB-7E03-892F-C42E3FBA27F0}"/>
                    </a:ext>
                  </a:extLst>
                </p14:cNvPr>
                <p14:cNvContentPartPr/>
                <p14:nvPr/>
              </p14:nvContentPartPr>
              <p14:xfrm>
                <a:off x="4542810" y="6324525"/>
                <a:ext cx="658800" cy="8640"/>
              </p14:xfrm>
            </p:contentPart>
          </mc:Choice>
          <mc:Fallback xmlns="">
            <p:pic>
              <p:nvPicPr>
                <p:cNvPr id="8" name="Ink 7">
                  <a:extLst>
                    <a:ext uri="{FF2B5EF4-FFF2-40B4-BE49-F238E27FC236}">
                      <a16:creationId xmlns:a16="http://schemas.microsoft.com/office/drawing/2014/main" id="{D4B5DDCE-F2DB-7E03-892F-C42E3FBA27F0}"/>
                    </a:ext>
                  </a:extLst>
                </p:cNvPr>
                <p:cNvPicPr/>
                <p:nvPr/>
              </p:nvPicPr>
              <p:blipFill>
                <a:blip r:embed="rId7"/>
                <a:stretch>
                  <a:fillRect/>
                </a:stretch>
              </p:blipFill>
              <p:spPr>
                <a:xfrm>
                  <a:off x="4525170" y="6288885"/>
                  <a:ext cx="694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D67FA819-1101-EE17-96F9-33064F98279B}"/>
                    </a:ext>
                  </a:extLst>
                </p14:cNvPr>
                <p14:cNvContentPartPr/>
                <p14:nvPr/>
              </p14:nvContentPartPr>
              <p14:xfrm>
                <a:off x="7467090" y="4486365"/>
                <a:ext cx="242640" cy="38160"/>
              </p14:xfrm>
            </p:contentPart>
          </mc:Choice>
          <mc:Fallback xmlns="">
            <p:pic>
              <p:nvPicPr>
                <p:cNvPr id="10" name="Ink 9">
                  <a:extLst>
                    <a:ext uri="{FF2B5EF4-FFF2-40B4-BE49-F238E27FC236}">
                      <a16:creationId xmlns:a16="http://schemas.microsoft.com/office/drawing/2014/main" id="{D67FA819-1101-EE17-96F9-33064F98279B}"/>
                    </a:ext>
                  </a:extLst>
                </p:cNvPr>
                <p:cNvPicPr/>
                <p:nvPr/>
              </p:nvPicPr>
              <p:blipFill>
                <a:blip r:embed="rId9"/>
                <a:stretch>
                  <a:fillRect/>
                </a:stretch>
              </p:blipFill>
              <p:spPr>
                <a:xfrm>
                  <a:off x="7449090" y="4450365"/>
                  <a:ext cx="278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6025F89F-C55D-ECD8-5D19-640E9C96EB18}"/>
                    </a:ext>
                  </a:extLst>
                </p14:cNvPr>
                <p14:cNvContentPartPr/>
                <p14:nvPr/>
              </p14:nvContentPartPr>
              <p14:xfrm>
                <a:off x="8534490" y="4402845"/>
                <a:ext cx="358560" cy="83520"/>
              </p14:xfrm>
            </p:contentPart>
          </mc:Choice>
          <mc:Fallback xmlns="">
            <p:pic>
              <p:nvPicPr>
                <p:cNvPr id="11" name="Ink 10">
                  <a:extLst>
                    <a:ext uri="{FF2B5EF4-FFF2-40B4-BE49-F238E27FC236}">
                      <a16:creationId xmlns:a16="http://schemas.microsoft.com/office/drawing/2014/main" id="{6025F89F-C55D-ECD8-5D19-640E9C96EB18}"/>
                    </a:ext>
                  </a:extLst>
                </p:cNvPr>
                <p:cNvPicPr/>
                <p:nvPr/>
              </p:nvPicPr>
              <p:blipFill>
                <a:blip r:embed="rId11"/>
                <a:stretch>
                  <a:fillRect/>
                </a:stretch>
              </p:blipFill>
              <p:spPr>
                <a:xfrm>
                  <a:off x="8516850" y="4366845"/>
                  <a:ext cx="394200" cy="155160"/>
                </a:xfrm>
                <a:prstGeom prst="rect">
                  <a:avLst/>
                </a:prstGeom>
              </p:spPr>
            </p:pic>
          </mc:Fallback>
        </mc:AlternateContent>
      </p:grpSp>
      <p:pic>
        <p:nvPicPr>
          <p:cNvPr id="14" name="Picture 13" descr="A diagram of data flow&#10;&#10;Description automatically generated">
            <a:extLst>
              <a:ext uri="{FF2B5EF4-FFF2-40B4-BE49-F238E27FC236}">
                <a16:creationId xmlns:a16="http://schemas.microsoft.com/office/drawing/2014/main" id="{4E6FC78C-BDBE-0AF7-6E4D-E7FCE8530CF0}"/>
              </a:ext>
            </a:extLst>
          </p:cNvPr>
          <p:cNvPicPr>
            <a:picLocks noChangeAspect="1"/>
          </p:cNvPicPr>
          <p:nvPr/>
        </p:nvPicPr>
        <p:blipFill>
          <a:blip r:embed="rId12"/>
          <a:stretch>
            <a:fillRect/>
          </a:stretch>
        </p:blipFill>
        <p:spPr>
          <a:xfrm>
            <a:off x="2206770" y="1114172"/>
            <a:ext cx="3432030" cy="2858783"/>
          </a:xfrm>
          <a:prstGeom prst="rect">
            <a:avLst/>
          </a:prstGeom>
        </p:spPr>
      </p:pic>
    </p:spTree>
    <p:extLst>
      <p:ext uri="{BB962C8B-B14F-4D97-AF65-F5344CB8AC3E}">
        <p14:creationId xmlns:p14="http://schemas.microsoft.com/office/powerpoint/2010/main" val="3250183575"/>
      </p:ext>
    </p:extLst>
  </p:cSld>
  <p:clrMapOvr>
    <a:masterClrMapping/>
  </p:clrMapOvr>
  <mc:AlternateContent xmlns:mc="http://schemas.openxmlformats.org/markup-compatibility/2006">
    <mc:Choice xmlns:mp="http://schemas.microsoft.com/office/mac/powerpoint/2008/main" xmlns="" Requires="mp">
      <p:transition spd="med">
        <p14:prism xmlns:p14="http://schemas.microsoft.com/office/powerpoint/2010/main"/>
      </p:transition>
    </mc:Choice>
    <mc:Fallback>
      <p:transition spd="med">
        <p:cover/>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FC79A54-64C8-D62D-A3FB-BDFC562E0BA8}"/>
              </a:ext>
            </a:extLst>
          </p:cNvPr>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r>
              <a:rPr lang="en-US" sz="2000" b="1" kern="1200" dirty="0">
                <a:solidFill>
                  <a:srgbClr val="7030A0"/>
                </a:solidFill>
                <a:latin typeface="Arial" panose="020B0604020202020204" pitchFamily="34" charset="0"/>
                <a:ea typeface="+mj-ea"/>
                <a:cs typeface="Arial" panose="020B0604020202020204" pitchFamily="34" charset="0"/>
              </a:rPr>
              <a:t> Summary of Background Needed to Study Business Analytics</a:t>
            </a:r>
          </a:p>
        </p:txBody>
      </p:sp>
      <p:sp>
        <p:nvSpPr>
          <p:cNvPr id="3" name="TextBox 2">
            <a:extLst>
              <a:ext uri="{FF2B5EF4-FFF2-40B4-BE49-F238E27FC236}">
                <a16:creationId xmlns:a16="http://schemas.microsoft.com/office/drawing/2014/main" id="{968B3031-9878-F014-5FEA-E943A6F37A6C}"/>
              </a:ext>
            </a:extLst>
          </p:cNvPr>
          <p:cNvSpPr txBox="1"/>
          <p:nvPr/>
        </p:nvSpPr>
        <p:spPr>
          <a:xfrm>
            <a:off x="533400" y="1143000"/>
            <a:ext cx="7620000" cy="5078313"/>
          </a:xfrm>
          <a:prstGeom prst="rect">
            <a:avLst/>
          </a:prstGeom>
          <a:noFill/>
        </p:spPr>
        <p:txBody>
          <a:bodyPr wrap="square" rtlCol="0">
            <a:spAutoFit/>
          </a:bodyPr>
          <a:lstStyle/>
          <a:p>
            <a:pPr marL="285750" indent="-285750">
              <a:buFont typeface="Wingdings" panose="05000000000000000000" pitchFamily="2" charset="2"/>
              <a:buChar char="§"/>
            </a:pPr>
            <a:r>
              <a:rPr lang="en-US" dirty="0"/>
              <a:t>A basic understanding of probability concepts.</a:t>
            </a:r>
          </a:p>
          <a:p>
            <a:pPr marL="285750" indent="-285750">
              <a:buFont typeface="Wingdings" panose="05000000000000000000" pitchFamily="2" charset="2"/>
              <a:buChar char="§"/>
            </a:pPr>
            <a:r>
              <a:rPr lang="en-US" dirty="0"/>
              <a:t>Knowledge of common probability distributions (normal, uniform, triangular, discrete).</a:t>
            </a:r>
          </a:p>
          <a:p>
            <a:pPr marL="285750" indent="-285750">
              <a:buFont typeface="Wingdings" panose="05000000000000000000" pitchFamily="2" charset="2"/>
              <a:buChar char="§"/>
            </a:pPr>
            <a:r>
              <a:rPr lang="en-US" dirty="0"/>
              <a:t>Understanding that for a continuous probability distribution, likelihoods/probabilities are areas under the curve.</a:t>
            </a:r>
          </a:p>
          <a:p>
            <a:pPr marL="285750" indent="-285750">
              <a:buFont typeface="Wingdings" panose="05000000000000000000" pitchFamily="2" charset="2"/>
              <a:buChar char="§"/>
            </a:pPr>
            <a:r>
              <a:rPr lang="en-US" dirty="0"/>
              <a:t>The idea of a sample.</a:t>
            </a:r>
          </a:p>
          <a:p>
            <a:pPr marL="285750" indent="-285750">
              <a:buFont typeface="Wingdings" panose="05000000000000000000" pitchFamily="2" charset="2"/>
              <a:buChar char="§"/>
            </a:pPr>
            <a:r>
              <a:rPr lang="en-US" dirty="0"/>
              <a:t>Conceptual idea of standard deviation.</a:t>
            </a:r>
          </a:p>
          <a:p>
            <a:pPr marL="285750" indent="-285750">
              <a:buFont typeface="Wingdings" panose="05000000000000000000" pitchFamily="2" charset="2"/>
              <a:buChar char="§"/>
            </a:pPr>
            <a:r>
              <a:rPr lang="en-US" dirty="0"/>
              <a:t>Conceptual idea of correlation.</a:t>
            </a:r>
          </a:p>
          <a:p>
            <a:pPr marL="285750" indent="-285750">
              <a:buFont typeface="Wingdings" panose="05000000000000000000" pitchFamily="2" charset="2"/>
              <a:buChar char="§"/>
            </a:pPr>
            <a:r>
              <a:rPr lang="en-US" dirty="0"/>
              <a:t>Conceptual idea of slope.</a:t>
            </a:r>
          </a:p>
          <a:p>
            <a:pPr marL="285750" indent="-285750">
              <a:buFont typeface="Wingdings" panose="05000000000000000000" pitchFamily="2" charset="2"/>
              <a:buChar char="§"/>
            </a:pPr>
            <a:r>
              <a:rPr lang="en-US" dirty="0"/>
              <a:t>The difference between correlation and slope.</a:t>
            </a:r>
          </a:p>
          <a:p>
            <a:pPr marL="285750" indent="-285750">
              <a:buFont typeface="Wingdings" panose="05000000000000000000" pitchFamily="2" charset="2"/>
              <a:buChar char="§"/>
            </a:pPr>
            <a:r>
              <a:rPr lang="en-US" dirty="0"/>
              <a:t>Basic and common data visualizations (scatter plots, line charts, bar charts).</a:t>
            </a:r>
          </a:p>
          <a:p>
            <a:pPr marL="285750" indent="-285750">
              <a:buFont typeface="Wingdings" panose="05000000000000000000" pitchFamily="2" charset="2"/>
              <a:buChar char="§"/>
            </a:pPr>
            <a:r>
              <a:rPr lang="en-US" dirty="0"/>
              <a:t>Data types (categorical, continuous) or qualitative categories and numerical data (like float and double).</a:t>
            </a:r>
          </a:p>
          <a:p>
            <a:pPr marL="285750" indent="-285750">
              <a:buFont typeface="Wingdings" panose="05000000000000000000" pitchFamily="2" charset="2"/>
              <a:buChar char="§"/>
            </a:pPr>
            <a:r>
              <a:rPr lang="en-US" dirty="0"/>
              <a:t>Standardizing numerical data, Z-scores or Z-values.</a:t>
            </a:r>
          </a:p>
          <a:p>
            <a:pPr marL="285750" indent="-285750">
              <a:buFont typeface="Wingdings" panose="05000000000000000000" pitchFamily="2" charset="2"/>
              <a:buChar char="§"/>
            </a:pPr>
            <a:r>
              <a:rPr lang="en-US" dirty="0"/>
              <a:t>An ability to interpret a histogram.  An understanding of skewness.</a:t>
            </a:r>
          </a:p>
          <a:p>
            <a:pPr marL="285750" indent="-285750">
              <a:buFont typeface="Wingdings" panose="05000000000000000000" pitchFamily="2" charset="2"/>
              <a:buChar char="§"/>
            </a:pPr>
            <a:r>
              <a:rPr lang="en-US" dirty="0"/>
              <a:t>Excel and pivot tables.</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538844959"/>
      </p:ext>
    </p:extLst>
  </p:cSld>
  <p:clrMapOvr>
    <a:masterClrMapping/>
  </p:clrMapOvr>
  <mc:AlternateContent xmlns:mc="http://schemas.openxmlformats.org/markup-compatibility/2006">
    <mc:Choice xmlns:mp="http://schemas.microsoft.com/office/mac/powerpoint/2008/main" xmlns="" Requires="mp">
      <p:transition spd="med">
        <p14:prism xmlns:p14="http://schemas.microsoft.com/office/powerpoint/2010/main"/>
      </p:transition>
    </mc:Choice>
    <mc:Fallback>
      <p:transition spd="med">
        <p:cov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2000" b="1" kern="1200" dirty="0">
                <a:solidFill>
                  <a:srgbClr val="7030A0"/>
                </a:solidFill>
                <a:latin typeface="Arial" charset="0"/>
                <a:ea typeface="Arial" charset="0"/>
                <a:cs typeface="Arial" charset="0"/>
              </a:rPr>
              <a:t> Supervised Learning, Continuous Target</a:t>
            </a:r>
            <a:br>
              <a:rPr lang="en-US" sz="2000" b="1" kern="1200" dirty="0">
                <a:solidFill>
                  <a:srgbClr val="7030A0"/>
                </a:solidFill>
                <a:latin typeface="Arial" charset="0"/>
                <a:ea typeface="Arial" charset="0"/>
                <a:cs typeface="Arial" charset="0"/>
              </a:rPr>
            </a:br>
            <a:r>
              <a:rPr lang="en-US" sz="2000" b="1" kern="1200" dirty="0">
                <a:solidFill>
                  <a:srgbClr val="7030A0"/>
                </a:solidFill>
                <a:latin typeface="Arial" charset="0"/>
                <a:ea typeface="Arial" charset="0"/>
                <a:cs typeface="Arial" charset="0"/>
              </a:rPr>
              <a:t>Simple Linear Regression</a:t>
            </a:r>
          </a:p>
        </p:txBody>
      </p:sp>
      <p:grpSp>
        <p:nvGrpSpPr>
          <p:cNvPr id="3" name="Group 2"/>
          <p:cNvGrpSpPr/>
          <p:nvPr/>
        </p:nvGrpSpPr>
        <p:grpSpPr>
          <a:xfrm>
            <a:off x="1600200" y="1484767"/>
            <a:ext cx="6474731" cy="4611233"/>
            <a:chOff x="1981200" y="1600200"/>
            <a:chExt cx="6474731" cy="4611233"/>
          </a:xfrm>
        </p:grpSpPr>
        <p:sp>
          <p:nvSpPr>
            <p:cNvPr id="9" name="TextBox 8"/>
            <p:cNvSpPr txBox="1"/>
            <p:nvPr/>
          </p:nvSpPr>
          <p:spPr>
            <a:xfrm>
              <a:off x="4008944" y="2077888"/>
              <a:ext cx="4446987" cy="338554"/>
            </a:xfrm>
            <a:prstGeom prst="rect">
              <a:avLst/>
            </a:prstGeom>
            <a:noFill/>
          </p:spPr>
          <p:txBody>
            <a:bodyPr wrap="none" rtlCol="0">
              <a:spAutoFit/>
            </a:bodyPr>
            <a:lstStyle/>
            <a:p>
              <a:r>
                <a:rPr lang="en-US" sz="1600" dirty="0">
                  <a:latin typeface="Arial" charset="0"/>
                  <a:ea typeface="Arial" charset="0"/>
                  <a:cs typeface="Arial" charset="0"/>
                </a:rPr>
                <a:t>In SLR Analysis your prediction model is a line.</a:t>
              </a:r>
            </a:p>
          </p:txBody>
        </p:sp>
        <p:grpSp>
          <p:nvGrpSpPr>
            <p:cNvPr id="16" name="Group 15"/>
            <p:cNvGrpSpPr/>
            <p:nvPr/>
          </p:nvGrpSpPr>
          <p:grpSpPr>
            <a:xfrm>
              <a:off x="1981200" y="1600200"/>
              <a:ext cx="4876800" cy="4611233"/>
              <a:chOff x="2239834" y="1854232"/>
              <a:chExt cx="4876800" cy="461123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834" y="2847970"/>
                <a:ext cx="4876800" cy="3617495"/>
              </a:xfrm>
              <a:prstGeom prst="rect">
                <a:avLst/>
              </a:prstGeom>
            </p:spPr>
          </p:pic>
          <p:grpSp>
            <p:nvGrpSpPr>
              <p:cNvPr id="13" name="Group 12"/>
              <p:cNvGrpSpPr/>
              <p:nvPr/>
            </p:nvGrpSpPr>
            <p:grpSpPr>
              <a:xfrm rot="1958344">
                <a:off x="3389492" y="1854232"/>
                <a:ext cx="533400" cy="1139930"/>
                <a:chOff x="4308508" y="4038600"/>
                <a:chExt cx="796892" cy="1219200"/>
              </a:xfrm>
            </p:grpSpPr>
            <p:cxnSp>
              <p:nvCxnSpPr>
                <p:cNvPr id="14" name="Straight Connector 13"/>
                <p:cNvCxnSpPr/>
                <p:nvPr/>
              </p:nvCxnSpPr>
              <p:spPr>
                <a:xfrm>
                  <a:off x="4724400" y="4648200"/>
                  <a:ext cx="0" cy="609600"/>
                </a:xfrm>
                <a:prstGeom prst="line">
                  <a:avLst/>
                </a:prstGeom>
                <a:ln w="762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pic>
              <p:nvPicPr>
                <p:cNvPr id="15" name="Picture 14"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508" y="4038600"/>
                  <a:ext cx="796892" cy="596900"/>
                </a:xfrm>
                <a:prstGeom prst="rect">
                  <a:avLst/>
                </a:prstGeom>
              </p:spPr>
            </p:pic>
          </p:grpSp>
        </p:grpSp>
      </p:grpSp>
      <p:grpSp>
        <p:nvGrpSpPr>
          <p:cNvPr id="18" name="Group 17"/>
          <p:cNvGrpSpPr/>
          <p:nvPr/>
        </p:nvGrpSpPr>
        <p:grpSpPr>
          <a:xfrm>
            <a:off x="609600" y="413678"/>
            <a:ext cx="1829264" cy="457200"/>
            <a:chOff x="609600" y="413678"/>
            <a:chExt cx="1829264" cy="457200"/>
          </a:xfrm>
        </p:grpSpPr>
        <p:sp>
          <p:nvSpPr>
            <p:cNvPr id="19" name="Rectangle 18"/>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20" name="Picture 19" descr="images.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sp>
        <p:nvSpPr>
          <p:cNvPr id="17" name="Action Button: Custom 16">
            <a:hlinkClick r:id="rId6"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396234"/>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Mov1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219200"/>
            <a:ext cx="5870575" cy="5095617"/>
          </a:xfrm>
          <a:prstGeom prst="rect">
            <a:avLst/>
          </a:prstGeom>
        </p:spPr>
      </p:pic>
      <p:sp>
        <p:nvSpPr>
          <p:cNvPr id="5"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1800" b="1" kern="1200" dirty="0">
                <a:solidFill>
                  <a:srgbClr val="7030A0"/>
                </a:solidFill>
                <a:latin typeface="Arial" charset="0"/>
                <a:ea typeface="Arial" charset="0"/>
                <a:cs typeface="Arial" charset="0"/>
              </a:rPr>
              <a:t> Supervised Learning, Regression Analysis</a:t>
            </a:r>
            <a:br>
              <a:rPr lang="en-US" sz="1800" b="1" kern="1200" dirty="0">
                <a:solidFill>
                  <a:srgbClr val="7030A0"/>
                </a:solidFill>
                <a:latin typeface="Arial" charset="0"/>
                <a:ea typeface="Arial" charset="0"/>
                <a:cs typeface="Arial" charset="0"/>
              </a:rPr>
            </a:br>
            <a:r>
              <a:rPr lang="en-US" sz="1600" b="1" kern="1200" dirty="0">
                <a:solidFill>
                  <a:srgbClr val="7030A0"/>
                </a:solidFill>
                <a:latin typeface="Arial" charset="0"/>
                <a:ea typeface="Arial" charset="0"/>
                <a:cs typeface="Arial" charset="0"/>
              </a:rPr>
              <a:t>Prediction Space is a Plane</a:t>
            </a:r>
            <a:endParaRPr lang="en-US" sz="1800" b="1" kern="1200" dirty="0">
              <a:solidFill>
                <a:srgbClr val="7030A0"/>
              </a:solidFill>
              <a:latin typeface="Arial" charset="0"/>
              <a:ea typeface="Arial" charset="0"/>
              <a:cs typeface="Arial" charset="0"/>
            </a:endParaRPr>
          </a:p>
        </p:txBody>
      </p:sp>
      <p:grpSp>
        <p:nvGrpSpPr>
          <p:cNvPr id="6" name="Group 5"/>
          <p:cNvGrpSpPr/>
          <p:nvPr/>
        </p:nvGrpSpPr>
        <p:grpSpPr>
          <a:xfrm rot="19087552">
            <a:off x="1143000" y="2362200"/>
            <a:ext cx="533400" cy="914400"/>
            <a:chOff x="4308508" y="4038600"/>
            <a:chExt cx="796892" cy="1219200"/>
          </a:xfrm>
        </p:grpSpPr>
        <p:cxnSp>
          <p:nvCxnSpPr>
            <p:cNvPr id="7" name="Straight Connector 6"/>
            <p:cNvCxnSpPr/>
            <p:nvPr/>
          </p:nvCxnSpPr>
          <p:spPr>
            <a:xfrm>
              <a:off x="4724400" y="4648200"/>
              <a:ext cx="0" cy="609600"/>
            </a:xfrm>
            <a:prstGeom prst="line">
              <a:avLst/>
            </a:prstGeom>
            <a:ln w="762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pic>
          <p:nvPicPr>
            <p:cNvPr id="8" name="Picture 7" descr="image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8508" y="4038600"/>
              <a:ext cx="796892" cy="596900"/>
            </a:xfrm>
            <a:prstGeom prst="rect">
              <a:avLst/>
            </a:prstGeom>
          </p:spPr>
        </p:pic>
      </p:grpSp>
      <p:grpSp>
        <p:nvGrpSpPr>
          <p:cNvPr id="10" name="Group 9"/>
          <p:cNvGrpSpPr/>
          <p:nvPr/>
        </p:nvGrpSpPr>
        <p:grpSpPr>
          <a:xfrm>
            <a:off x="609600" y="413678"/>
            <a:ext cx="1829264" cy="457200"/>
            <a:chOff x="609600" y="413678"/>
            <a:chExt cx="1829264" cy="457200"/>
          </a:xfrm>
        </p:grpSpPr>
        <p:sp>
          <p:nvSpPr>
            <p:cNvPr id="11" name="Rectangle 10"/>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2" name="Picture 11" descr="images.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7200" y="5930656"/>
            <a:ext cx="533400" cy="309191"/>
          </a:xfrm>
          <a:prstGeom prst="rect">
            <a:avLst/>
          </a:prstGeom>
        </p:spPr>
      </p:pic>
      <p:sp>
        <p:nvSpPr>
          <p:cNvPr id="14" name="TextBox 13"/>
          <p:cNvSpPr txBox="1"/>
          <p:nvPr/>
        </p:nvSpPr>
        <p:spPr>
          <a:xfrm>
            <a:off x="7918943" y="5715212"/>
            <a:ext cx="849913" cy="215444"/>
          </a:xfrm>
          <a:prstGeom prst="rect">
            <a:avLst/>
          </a:prstGeom>
          <a:noFill/>
        </p:spPr>
        <p:txBody>
          <a:bodyPr wrap="none" rtlCol="0">
            <a:spAutoFit/>
          </a:bodyPr>
          <a:lstStyle/>
          <a:p>
            <a:r>
              <a:rPr lang="en-US" sz="800">
                <a:latin typeface="Arial" charset="0"/>
                <a:ea typeface="Arial" charset="0"/>
                <a:cs typeface="Arial" charset="0"/>
              </a:rPr>
              <a:t>Built </a:t>
            </a:r>
            <a:r>
              <a:rPr lang="en-US" sz="800" dirty="0">
                <a:latin typeface="Arial" charset="0"/>
                <a:ea typeface="Arial" charset="0"/>
                <a:cs typeface="Arial" charset="0"/>
              </a:rPr>
              <a:t>this using</a:t>
            </a:r>
          </a:p>
        </p:txBody>
      </p:sp>
      <p:sp>
        <p:nvSpPr>
          <p:cNvPr id="15" name="Action Button: Custom 14">
            <a:hlinkClick r:id="rId9"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19902"/>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1371600" y="304800"/>
            <a:ext cx="8001000" cy="685800"/>
          </a:xfrm>
          <a:noFill/>
          <a:ln w="9525">
            <a:noFill/>
            <a:miter lim="800000"/>
            <a:headEnd/>
            <a:tailEnd/>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3d extrusionH="57150">
              <a:bevelT w="38100" h="38100"/>
            </a:sp3d>
          </a:bodyPr>
          <a:lstStyle/>
          <a:p>
            <a:r>
              <a:rPr lang="en-US" altLang="en-US" sz="1800" b="1" kern="1200" dirty="0">
                <a:solidFill>
                  <a:srgbClr val="7030A0"/>
                </a:solidFill>
                <a:latin typeface="Arial" charset="0"/>
                <a:cs typeface="Arial" charset="0"/>
              </a:rPr>
              <a:t>Supervised Learning, Logistic Regression</a:t>
            </a:r>
            <a:br>
              <a:rPr lang="en-US" altLang="en-US" sz="1800" b="1" kern="1200" dirty="0">
                <a:solidFill>
                  <a:srgbClr val="7030A0"/>
                </a:solidFill>
                <a:latin typeface="Arial" charset="0"/>
                <a:cs typeface="Arial" charset="0"/>
              </a:rPr>
            </a:br>
            <a:r>
              <a:rPr lang="en-US" altLang="en-US" sz="1800" b="1" kern="1200" dirty="0">
                <a:solidFill>
                  <a:srgbClr val="7030A0"/>
                </a:solidFill>
                <a:latin typeface="Arial" charset="0"/>
                <a:cs typeface="Arial" charset="0"/>
              </a:rPr>
              <a:t>Prediction Space is a S Curve</a:t>
            </a:r>
          </a:p>
        </p:txBody>
      </p:sp>
      <p:pic>
        <p:nvPicPr>
          <p:cNvPr id="9" name="Picture 8">
            <a:extLst>
              <a:ext uri="{FF2B5EF4-FFF2-40B4-BE49-F238E27FC236}">
                <a16:creationId xmlns:a16="http://schemas.microsoft.com/office/drawing/2014/main" id="{FF575BFC-E390-45B6-8067-CAEBE7332973}"/>
              </a:ext>
            </a:extLst>
          </p:cNvPr>
          <p:cNvPicPr>
            <a:picLocks noChangeAspect="1"/>
          </p:cNvPicPr>
          <p:nvPr/>
        </p:nvPicPr>
        <p:blipFill>
          <a:blip r:embed="rId2"/>
          <a:stretch>
            <a:fillRect/>
          </a:stretch>
        </p:blipFill>
        <p:spPr>
          <a:xfrm>
            <a:off x="3581400" y="1295400"/>
            <a:ext cx="5410200" cy="4706221"/>
          </a:xfrm>
          <a:prstGeom prst="rect">
            <a:avLst/>
          </a:prstGeom>
        </p:spPr>
      </p:pic>
      <p:pic>
        <p:nvPicPr>
          <p:cNvPr id="10" name="Picture 9">
            <a:extLst>
              <a:ext uri="{FF2B5EF4-FFF2-40B4-BE49-F238E27FC236}">
                <a16:creationId xmlns:a16="http://schemas.microsoft.com/office/drawing/2014/main" id="{8DAD5BE5-1C50-45EB-8934-35A2B2ED8985}"/>
              </a:ext>
            </a:extLst>
          </p:cNvPr>
          <p:cNvPicPr>
            <a:picLocks noChangeAspect="1"/>
          </p:cNvPicPr>
          <p:nvPr/>
        </p:nvPicPr>
        <p:blipFill>
          <a:blip r:embed="rId3"/>
          <a:stretch>
            <a:fillRect/>
          </a:stretch>
        </p:blipFill>
        <p:spPr>
          <a:xfrm>
            <a:off x="609600" y="3049086"/>
            <a:ext cx="2196802" cy="1042666"/>
          </a:xfrm>
          <a:prstGeom prst="rect">
            <a:avLst/>
          </a:prstGeom>
        </p:spPr>
      </p:pic>
      <p:sp>
        <p:nvSpPr>
          <p:cNvPr id="11" name="Oval 10">
            <a:extLst>
              <a:ext uri="{FF2B5EF4-FFF2-40B4-BE49-F238E27FC236}">
                <a16:creationId xmlns:a16="http://schemas.microsoft.com/office/drawing/2014/main" id="{5F14FD43-479B-48BD-8A15-28E8F315EE2D}"/>
              </a:ext>
            </a:extLst>
          </p:cNvPr>
          <p:cNvSpPr/>
          <p:nvPr/>
        </p:nvSpPr>
        <p:spPr>
          <a:xfrm>
            <a:off x="2362200" y="3200400"/>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E5FFAFD-4B90-4455-A0DD-7C31B3664297}"/>
              </a:ext>
            </a:extLst>
          </p:cNvPr>
          <p:cNvSpPr/>
          <p:nvPr/>
        </p:nvSpPr>
        <p:spPr>
          <a:xfrm>
            <a:off x="2362200" y="3418019"/>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A3447D6F-EF01-4581-B947-A8FBE7E0BFD2}"/>
              </a:ext>
            </a:extLst>
          </p:cNvPr>
          <p:cNvSpPr/>
          <p:nvPr/>
        </p:nvSpPr>
        <p:spPr>
          <a:xfrm>
            <a:off x="2362200" y="3635638"/>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881ED88-427D-4E85-8E48-69717929301F}"/>
              </a:ext>
            </a:extLst>
          </p:cNvPr>
          <p:cNvGrpSpPr/>
          <p:nvPr/>
        </p:nvGrpSpPr>
        <p:grpSpPr>
          <a:xfrm>
            <a:off x="609600" y="413678"/>
            <a:ext cx="1829264" cy="457200"/>
            <a:chOff x="609600" y="413678"/>
            <a:chExt cx="1829264" cy="457200"/>
          </a:xfrm>
        </p:grpSpPr>
        <p:sp>
          <p:nvSpPr>
            <p:cNvPr id="14" name="Rectangle 13">
              <a:extLst>
                <a:ext uri="{FF2B5EF4-FFF2-40B4-BE49-F238E27FC236}">
                  <a16:creationId xmlns:a16="http://schemas.microsoft.com/office/drawing/2014/main" id="{DC5F76E2-58C7-46E6-BBA7-3FA573C5F53E}"/>
                </a:ext>
              </a:extLst>
            </p:cNvPr>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5" name="Picture 14" descr="images.jpeg">
              <a:extLst>
                <a:ext uri="{FF2B5EF4-FFF2-40B4-BE49-F238E27FC236}">
                  <a16:creationId xmlns:a16="http://schemas.microsoft.com/office/drawing/2014/main" id="{65A2835D-5C5E-44CA-AE50-17C785E63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sp>
        <p:nvSpPr>
          <p:cNvPr id="16" name="Action Button: Custom 14">
            <a:hlinkClick r:id="rId5" action="ppaction://hlinksldjump" highlightClick="1"/>
            <a:extLst>
              <a:ext uri="{FF2B5EF4-FFF2-40B4-BE49-F238E27FC236}">
                <a16:creationId xmlns:a16="http://schemas.microsoft.com/office/drawing/2014/main" id="{AAA0DABC-4200-44C3-AF18-96C134533186}"/>
              </a:ext>
            </a:extLst>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5265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59723 -0.1993 " pathEditMode="relative" ptsTypes="AA">
                                      <p:cBhvr>
                                        <p:cTn id="6" dur="2000" fill="hold"/>
                                        <p:tgtEl>
                                          <p:spTgt spid="11"/>
                                        </p:tgtEl>
                                        <p:attrNameLst>
                                          <p:attrName>ppt_x</p:attrName>
                                          <p:attrName>ppt_y</p:attrName>
                                        </p:attrNameLst>
                                      </p:cBhvr>
                                    </p:animMotion>
                                  </p:childTnLst>
                                  <p:subTnLst>
                                    <p:animClr clrSpc="rgb" dir="cw">
                                      <p:cBhvr override="childStyle">
                                        <p:cTn dur="1" fill="hold" display="0" masterRel="nextClick" afterEffect="1"/>
                                        <p:tgtEl>
                                          <p:spTgt spid="11"/>
                                        </p:tgtEl>
                                        <p:attrNameLst>
                                          <p:attrName>ppt_c</p:attrName>
                                        </p:attrNameLst>
                                      </p:cBhvr>
                                      <p:to>
                                        <a:srgbClr val="36A223"/>
                                      </p:to>
                                    </p:animClr>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3.33333E-6 -7.40741E-7 C 0.10104 0.0081 0.20225 0.01644 0.27725 0.03102 C 0.35208 0.04537 0.41666 0.07338 0.44948 0.08634 C 0.48264 0.09931 0.47066 0.10556 0.475 0.10926 " pathEditMode="relative" rAng="0" ptsTypes="AAAA">
                                      <p:cBhvr>
                                        <p:cTn id="10" dur="2000" fill="hold"/>
                                        <p:tgtEl>
                                          <p:spTgt spid="12"/>
                                        </p:tgtEl>
                                        <p:attrNameLst>
                                          <p:attrName>ppt_x</p:attrName>
                                          <p:attrName>ppt_y</p:attrName>
                                        </p:attrNameLst>
                                      </p:cBhvr>
                                      <p:rCtr x="23750" y="5463"/>
                                    </p:animMotion>
                                  </p:childTnLst>
                                  <p:subTnLst>
                                    <p:animClr clrSpc="rgb" dir="cw">
                                      <p:cBhvr override="childStyle">
                                        <p:cTn dur="1" fill="hold" display="0" masterRel="nextClick" afterEffect="1"/>
                                        <p:tgtEl>
                                          <p:spTgt spid="12"/>
                                        </p:tgtEl>
                                        <p:attrNameLst>
                                          <p:attrName>ppt_c</p:attrName>
                                        </p:attrNameLst>
                                      </p:cBhvr>
                                      <p:to>
                                        <a:srgbClr val="DF0D27"/>
                                      </p:to>
                                    </p:animClr>
                                  </p:sub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C 0.05138 0.00116 0.10295 0.00232 0.14184 0.03033 C 0.18072 0.05834 0.21805 0.13936 0.23316 0.16737 C 0.24843 0.19561 0.23316 0.19931 0.23316 0.19931 " pathEditMode="relative" ptsTypes="AAAA">
                                      <p:cBhvr>
                                        <p:cTn id="14" dur="2000" fill="hold"/>
                                        <p:tgtEl>
                                          <p:spTgt spid="13"/>
                                        </p:tgtEl>
                                        <p:attrNameLst>
                                          <p:attrName>ppt_x</p:attrName>
                                          <p:attrName>ppt_y</p:attrName>
                                        </p:attrNameLst>
                                      </p:cBhvr>
                                    </p:animMotion>
                                  </p:childTnLst>
                                  <p:subTnLst>
                                    <p:animClr clrSpc="rgb" dir="cw">
                                      <p:cBhvr override="childStyle">
                                        <p:cTn dur="1" fill="hold" display="0" masterRel="nextClick" afterEffect="1"/>
                                        <p:tgtEl>
                                          <p:spTgt spid="13"/>
                                        </p:tgtEl>
                                        <p:attrNameLst>
                                          <p:attrName>ppt_c</p:attrName>
                                        </p:attrNameLst>
                                      </p:cBhvr>
                                      <p:to>
                                        <a:srgbClr val="DF0D2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990600" y="274638"/>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1800" b="1" kern="1200" dirty="0">
                <a:solidFill>
                  <a:srgbClr val="7030A0"/>
                </a:solidFill>
                <a:latin typeface="Arial" charset="0"/>
                <a:ea typeface="Arial" charset="0"/>
                <a:cs typeface="Arial" charset="0"/>
              </a:rPr>
              <a:t> Decision Tree Analysis</a:t>
            </a:r>
            <a:br>
              <a:rPr lang="en-US" sz="1800" b="1" kern="1200" dirty="0">
                <a:solidFill>
                  <a:srgbClr val="7030A0"/>
                </a:solidFill>
                <a:latin typeface="Arial" charset="0"/>
                <a:ea typeface="Arial" charset="0"/>
                <a:cs typeface="Arial" charset="0"/>
              </a:rPr>
            </a:br>
            <a:r>
              <a:rPr lang="en-US" sz="1400" b="1" kern="1200" dirty="0">
                <a:solidFill>
                  <a:srgbClr val="7030A0"/>
                </a:solidFill>
                <a:latin typeface="Arial" charset="0"/>
                <a:ea typeface="Arial" charset="0"/>
                <a:cs typeface="Arial" charset="0"/>
              </a:rPr>
              <a:t>Supervised Learning, Target </a:t>
            </a:r>
            <a:r>
              <a:rPr lang="en-US" sz="1000" b="1" kern="1200" dirty="0">
                <a:solidFill>
                  <a:srgbClr val="7030A0"/>
                </a:solidFill>
                <a:latin typeface="Arial" charset="0"/>
                <a:ea typeface="Arial" charset="0"/>
                <a:cs typeface="Arial" charset="0"/>
              </a:rPr>
              <a:t>(outcome variable)</a:t>
            </a:r>
            <a:r>
              <a:rPr lang="en-US" sz="1400" b="1" kern="1200" dirty="0">
                <a:solidFill>
                  <a:srgbClr val="7030A0"/>
                </a:solidFill>
                <a:latin typeface="Arial" charset="0"/>
                <a:ea typeface="Arial" charset="0"/>
                <a:cs typeface="Arial" charset="0"/>
              </a:rPr>
              <a:t> is </a:t>
            </a:r>
            <a:r>
              <a:rPr lang="en-US" sz="1400" b="1" u="sng" kern="1200" dirty="0">
                <a:solidFill>
                  <a:srgbClr val="7030A0"/>
                </a:solidFill>
                <a:latin typeface="Arial" charset="0"/>
                <a:ea typeface="Arial" charset="0"/>
                <a:cs typeface="Arial" charset="0"/>
              </a:rPr>
              <a:t>Categorical</a:t>
            </a:r>
            <a:endParaRPr lang="en-US" sz="1800" b="1" u="sng" kern="1200" dirty="0">
              <a:solidFill>
                <a:srgbClr val="7030A0"/>
              </a:solidFill>
              <a:latin typeface="Arial" charset="0"/>
              <a:ea typeface="Arial" charset="0"/>
              <a:cs typeface="Arial" charset="0"/>
            </a:endParaRPr>
          </a:p>
        </p:txBody>
      </p:sp>
      <p:grpSp>
        <p:nvGrpSpPr>
          <p:cNvPr id="10" name="Group 9"/>
          <p:cNvGrpSpPr/>
          <p:nvPr/>
        </p:nvGrpSpPr>
        <p:grpSpPr>
          <a:xfrm>
            <a:off x="609600" y="413678"/>
            <a:ext cx="1829264" cy="457200"/>
            <a:chOff x="609600" y="413678"/>
            <a:chExt cx="1829264" cy="457200"/>
          </a:xfrm>
        </p:grpSpPr>
        <p:sp>
          <p:nvSpPr>
            <p:cNvPr id="11" name="Rectangle 10"/>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2" name="Picture 11"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pic>
        <p:nvPicPr>
          <p:cNvPr id="15" name="Picture 14" descr="Screen Shot 2016-03-12 at 2.49.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77" y="4472052"/>
            <a:ext cx="1066800" cy="1580444"/>
          </a:xfrm>
          <a:prstGeom prst="rect">
            <a:avLst/>
          </a:prstGeom>
        </p:spPr>
      </p:pic>
      <p:pic>
        <p:nvPicPr>
          <p:cNvPr id="16" name="Picture 15" descr="Unknown-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6059423"/>
            <a:ext cx="890016" cy="446412"/>
          </a:xfrm>
          <a:prstGeom prst="rect">
            <a:avLst/>
          </a:prstGeom>
        </p:spPr>
      </p:pic>
      <p:pic>
        <p:nvPicPr>
          <p:cNvPr id="17" name="Picture 16" descr="Unknow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6172200"/>
            <a:ext cx="723137" cy="220859"/>
          </a:xfrm>
          <a:prstGeom prst="rect">
            <a:avLst/>
          </a:prstGeom>
        </p:spPr>
      </p:pic>
      <p:pic>
        <p:nvPicPr>
          <p:cNvPr id="21" name="Picture 20" descr="Screen Shot 2016-03-20 at 5.45.44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 y="1363960"/>
            <a:ext cx="2044176" cy="2401336"/>
          </a:xfrm>
          <a:prstGeom prst="rect">
            <a:avLst/>
          </a:prstGeom>
        </p:spPr>
      </p:pic>
      <p:grpSp>
        <p:nvGrpSpPr>
          <p:cNvPr id="22" name="Group 21"/>
          <p:cNvGrpSpPr/>
          <p:nvPr/>
        </p:nvGrpSpPr>
        <p:grpSpPr>
          <a:xfrm>
            <a:off x="1443972" y="3755228"/>
            <a:ext cx="305029" cy="316049"/>
            <a:chOff x="1905000" y="6324600"/>
            <a:chExt cx="457200" cy="457200"/>
          </a:xfrm>
        </p:grpSpPr>
        <p:sp>
          <p:nvSpPr>
            <p:cNvPr id="23" name="Oval 22"/>
            <p:cNvSpPr/>
            <p:nvPr/>
          </p:nvSpPr>
          <p:spPr>
            <a:xfrm>
              <a:off x="1905000" y="63246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057400" y="64770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09800" y="66294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5474573" y="1905000"/>
            <a:ext cx="3517027" cy="3657600"/>
            <a:chOff x="5410200" y="1905000"/>
            <a:chExt cx="3517027" cy="3657600"/>
          </a:xfrm>
        </p:grpSpPr>
        <p:grpSp>
          <p:nvGrpSpPr>
            <p:cNvPr id="27" name="Group 26"/>
            <p:cNvGrpSpPr/>
            <p:nvPr/>
          </p:nvGrpSpPr>
          <p:grpSpPr>
            <a:xfrm>
              <a:off x="5410200" y="2895600"/>
              <a:ext cx="3517027" cy="2667000"/>
              <a:chOff x="3886200" y="3429000"/>
              <a:chExt cx="3517027" cy="2667000"/>
            </a:xfrm>
          </p:grpSpPr>
          <p:sp>
            <p:nvSpPr>
              <p:cNvPr id="29" name="Rounded Rectangle 28"/>
              <p:cNvSpPr/>
              <p:nvPr/>
            </p:nvSpPr>
            <p:spPr>
              <a:xfrm>
                <a:off x="5483090" y="3429000"/>
                <a:ext cx="114300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5483090" y="3518356"/>
                <a:ext cx="1222510" cy="215444"/>
              </a:xfrm>
              <a:prstGeom prst="rect">
                <a:avLst/>
              </a:prstGeom>
              <a:noFill/>
            </p:spPr>
            <p:txBody>
              <a:bodyPr wrap="none" rtlCol="0">
                <a:spAutoFit/>
              </a:bodyPr>
              <a:lstStyle/>
              <a:p>
                <a:r>
                  <a:rPr lang="en-US" sz="800" dirty="0"/>
                  <a:t>Did your wife see you?</a:t>
                </a:r>
              </a:p>
            </p:txBody>
          </p:sp>
          <p:sp>
            <p:nvSpPr>
              <p:cNvPr id="31" name="Rounded Rectangle 30"/>
              <p:cNvSpPr/>
              <p:nvPr/>
            </p:nvSpPr>
            <p:spPr>
              <a:xfrm>
                <a:off x="6626090" y="4114800"/>
                <a:ext cx="46051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6626090" y="4204156"/>
                <a:ext cx="428322" cy="215444"/>
              </a:xfrm>
              <a:prstGeom prst="rect">
                <a:avLst/>
              </a:prstGeom>
              <a:noFill/>
            </p:spPr>
            <p:txBody>
              <a:bodyPr wrap="none" rtlCol="0">
                <a:spAutoFit/>
              </a:bodyPr>
              <a:lstStyle/>
              <a:p>
                <a:r>
                  <a:rPr lang="en-US" sz="800" dirty="0"/>
                  <a:t>Eat It</a:t>
                </a:r>
              </a:p>
            </p:txBody>
          </p:sp>
          <p:cxnSp>
            <p:nvCxnSpPr>
              <p:cNvPr id="33" name="Straight Arrow Connector 32"/>
              <p:cNvCxnSpPr>
                <a:endCxn id="34" idx="0"/>
              </p:cNvCxnSpPr>
              <p:nvPr/>
            </p:nvCxnSpPr>
            <p:spPr>
              <a:xfrm>
                <a:off x="6400800" y="3810000"/>
                <a:ext cx="455545"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629400" y="3810000"/>
                <a:ext cx="338554" cy="215444"/>
              </a:xfrm>
              <a:prstGeom prst="rect">
                <a:avLst/>
              </a:prstGeom>
              <a:noFill/>
            </p:spPr>
            <p:txBody>
              <a:bodyPr wrap="none" rtlCol="0">
                <a:spAutoFit/>
              </a:bodyPr>
              <a:lstStyle/>
              <a:p>
                <a:r>
                  <a:rPr lang="en-US" sz="800" dirty="0"/>
                  <a:t>NO</a:t>
                </a:r>
              </a:p>
            </p:txBody>
          </p:sp>
          <p:cxnSp>
            <p:nvCxnSpPr>
              <p:cNvPr id="35" name="Straight Arrow Connector 34"/>
              <p:cNvCxnSpPr/>
              <p:nvPr/>
            </p:nvCxnSpPr>
            <p:spPr>
              <a:xfrm flipH="1">
                <a:off x="5486400" y="3810000"/>
                <a:ext cx="304800" cy="3810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a:xfrm>
                <a:off x="4953000" y="4191000"/>
                <a:ext cx="99060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953000" y="4280356"/>
                <a:ext cx="1013368" cy="215444"/>
              </a:xfrm>
              <a:prstGeom prst="rect">
                <a:avLst/>
              </a:prstGeom>
              <a:noFill/>
            </p:spPr>
            <p:txBody>
              <a:bodyPr wrap="none" rtlCol="0">
                <a:spAutoFit/>
              </a:bodyPr>
              <a:lstStyle/>
              <a:p>
                <a:r>
                  <a:rPr lang="en-US" sz="800" dirty="0"/>
                  <a:t>Was it expensive?</a:t>
                </a:r>
              </a:p>
            </p:txBody>
          </p:sp>
          <p:cxnSp>
            <p:nvCxnSpPr>
              <p:cNvPr id="38" name="Straight Arrow Connector 37"/>
              <p:cNvCxnSpPr/>
              <p:nvPr/>
            </p:nvCxnSpPr>
            <p:spPr>
              <a:xfrm>
                <a:off x="5757446" y="4572000"/>
                <a:ext cx="455545"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986046" y="4572000"/>
                <a:ext cx="338554" cy="215444"/>
              </a:xfrm>
              <a:prstGeom prst="rect">
                <a:avLst/>
              </a:prstGeom>
              <a:noFill/>
            </p:spPr>
            <p:txBody>
              <a:bodyPr wrap="none" rtlCol="0">
                <a:spAutoFit/>
              </a:bodyPr>
              <a:lstStyle/>
              <a:p>
                <a:r>
                  <a:rPr lang="en-US" sz="800" dirty="0"/>
                  <a:t>NO</a:t>
                </a:r>
              </a:p>
            </p:txBody>
          </p:sp>
          <p:sp>
            <p:nvSpPr>
              <p:cNvPr id="40" name="TextBox 39"/>
              <p:cNvSpPr txBox="1"/>
              <p:nvPr/>
            </p:nvSpPr>
            <p:spPr>
              <a:xfrm>
                <a:off x="5257800" y="3810000"/>
                <a:ext cx="389951" cy="215444"/>
              </a:xfrm>
              <a:prstGeom prst="rect">
                <a:avLst/>
              </a:prstGeom>
              <a:noFill/>
            </p:spPr>
            <p:txBody>
              <a:bodyPr wrap="none" rtlCol="0">
                <a:spAutoFit/>
              </a:bodyPr>
              <a:lstStyle/>
              <a:p>
                <a:r>
                  <a:rPr lang="en-US" sz="800" dirty="0"/>
                  <a:t>YES</a:t>
                </a:r>
              </a:p>
            </p:txBody>
          </p:sp>
          <p:cxnSp>
            <p:nvCxnSpPr>
              <p:cNvPr id="41" name="Straight Arrow Connector 40"/>
              <p:cNvCxnSpPr/>
              <p:nvPr/>
            </p:nvCxnSpPr>
            <p:spPr>
              <a:xfrm flipH="1">
                <a:off x="4800600" y="4572000"/>
                <a:ext cx="304800" cy="3810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572000" y="4572000"/>
                <a:ext cx="389951" cy="215444"/>
              </a:xfrm>
              <a:prstGeom prst="rect">
                <a:avLst/>
              </a:prstGeom>
              <a:noFill/>
            </p:spPr>
            <p:txBody>
              <a:bodyPr wrap="none" rtlCol="0">
                <a:spAutoFit/>
              </a:bodyPr>
              <a:lstStyle/>
              <a:p>
                <a:r>
                  <a:rPr lang="en-US" sz="800" dirty="0"/>
                  <a:t>YES</a:t>
                </a:r>
              </a:p>
            </p:txBody>
          </p:sp>
          <p:sp>
            <p:nvSpPr>
              <p:cNvPr id="43" name="Rounded Rectangle 42"/>
              <p:cNvSpPr/>
              <p:nvPr/>
            </p:nvSpPr>
            <p:spPr>
              <a:xfrm>
                <a:off x="5920051" y="4876800"/>
                <a:ext cx="708568"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5920051" y="4966156"/>
                <a:ext cx="709349" cy="215444"/>
              </a:xfrm>
              <a:prstGeom prst="rect">
                <a:avLst/>
              </a:prstGeom>
              <a:noFill/>
            </p:spPr>
            <p:txBody>
              <a:bodyPr wrap="none" rtlCol="0">
                <a:spAutoFit/>
              </a:bodyPr>
              <a:lstStyle/>
              <a:p>
                <a:r>
                  <a:rPr lang="en-US" sz="800" dirty="0"/>
                  <a:t>Is it bacon?</a:t>
                </a:r>
              </a:p>
            </p:txBody>
          </p:sp>
          <p:cxnSp>
            <p:nvCxnSpPr>
              <p:cNvPr id="45" name="Straight Arrow Connector 44"/>
              <p:cNvCxnSpPr/>
              <p:nvPr/>
            </p:nvCxnSpPr>
            <p:spPr>
              <a:xfrm>
                <a:off x="6443246" y="5257800"/>
                <a:ext cx="455545"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671846" y="5257800"/>
                <a:ext cx="338554" cy="215444"/>
              </a:xfrm>
              <a:prstGeom prst="rect">
                <a:avLst/>
              </a:prstGeom>
              <a:noFill/>
            </p:spPr>
            <p:txBody>
              <a:bodyPr wrap="none" rtlCol="0">
                <a:spAutoFit/>
              </a:bodyPr>
              <a:lstStyle/>
              <a:p>
                <a:r>
                  <a:rPr lang="en-US" sz="800" dirty="0"/>
                  <a:t>NO</a:t>
                </a:r>
              </a:p>
            </p:txBody>
          </p:sp>
          <p:sp>
            <p:nvSpPr>
              <p:cNvPr id="47" name="Rounded Rectangle 46"/>
              <p:cNvSpPr/>
              <p:nvPr/>
            </p:nvSpPr>
            <p:spPr>
              <a:xfrm>
                <a:off x="6705600" y="5562600"/>
                <a:ext cx="68580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6705600" y="5651956"/>
                <a:ext cx="697627" cy="215444"/>
              </a:xfrm>
              <a:prstGeom prst="rect">
                <a:avLst/>
              </a:prstGeom>
              <a:noFill/>
            </p:spPr>
            <p:txBody>
              <a:bodyPr wrap="none" rtlCol="0">
                <a:spAutoFit/>
              </a:bodyPr>
              <a:lstStyle/>
              <a:p>
                <a:r>
                  <a:rPr lang="en-US" sz="800" dirty="0"/>
                  <a:t>Don’t Eat It</a:t>
                </a:r>
              </a:p>
            </p:txBody>
          </p:sp>
          <p:cxnSp>
            <p:nvCxnSpPr>
              <p:cNvPr id="49" name="Straight Arrow Connector 48"/>
              <p:cNvCxnSpPr/>
              <p:nvPr/>
            </p:nvCxnSpPr>
            <p:spPr>
              <a:xfrm flipH="1">
                <a:off x="5867400" y="5257800"/>
                <a:ext cx="304800" cy="3810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638800" y="5257800"/>
                <a:ext cx="389951" cy="215444"/>
              </a:xfrm>
              <a:prstGeom prst="rect">
                <a:avLst/>
              </a:prstGeom>
              <a:noFill/>
            </p:spPr>
            <p:txBody>
              <a:bodyPr wrap="none" rtlCol="0">
                <a:spAutoFit/>
              </a:bodyPr>
              <a:lstStyle/>
              <a:p>
                <a:r>
                  <a:rPr lang="en-US" sz="800" dirty="0"/>
                  <a:t>YES</a:t>
                </a:r>
              </a:p>
            </p:txBody>
          </p:sp>
          <p:sp>
            <p:nvSpPr>
              <p:cNvPr id="51" name="Rounded Rectangle 50"/>
              <p:cNvSpPr/>
              <p:nvPr/>
            </p:nvSpPr>
            <p:spPr>
              <a:xfrm>
                <a:off x="5638800" y="5638800"/>
                <a:ext cx="46051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5638800" y="5728156"/>
                <a:ext cx="428322" cy="215444"/>
              </a:xfrm>
              <a:prstGeom prst="rect">
                <a:avLst/>
              </a:prstGeom>
              <a:noFill/>
            </p:spPr>
            <p:txBody>
              <a:bodyPr wrap="none" rtlCol="0">
                <a:spAutoFit/>
              </a:bodyPr>
              <a:lstStyle/>
              <a:p>
                <a:r>
                  <a:rPr lang="en-US" sz="800" dirty="0"/>
                  <a:t>Eat It</a:t>
                </a:r>
              </a:p>
            </p:txBody>
          </p:sp>
          <p:sp>
            <p:nvSpPr>
              <p:cNvPr id="53" name="Rounded Rectangle 52"/>
              <p:cNvSpPr/>
              <p:nvPr/>
            </p:nvSpPr>
            <p:spPr>
              <a:xfrm>
                <a:off x="4114800" y="4953000"/>
                <a:ext cx="99060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114801" y="5029200"/>
                <a:ext cx="1066799" cy="276999"/>
              </a:xfrm>
              <a:prstGeom prst="rect">
                <a:avLst/>
              </a:prstGeom>
              <a:noFill/>
            </p:spPr>
            <p:txBody>
              <a:bodyPr wrap="square" rtlCol="0">
                <a:spAutoFit/>
              </a:bodyPr>
              <a:lstStyle/>
              <a:p>
                <a:r>
                  <a:rPr lang="en-US" sz="600" dirty="0"/>
                  <a:t>Can you cut off the part that touched the floor?</a:t>
                </a:r>
              </a:p>
            </p:txBody>
          </p:sp>
          <p:sp>
            <p:nvSpPr>
              <p:cNvPr id="55" name="Rounded Rectangle 54"/>
              <p:cNvSpPr/>
              <p:nvPr/>
            </p:nvSpPr>
            <p:spPr>
              <a:xfrm>
                <a:off x="4949690" y="5638800"/>
                <a:ext cx="46051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949690" y="5728156"/>
                <a:ext cx="428322" cy="215444"/>
              </a:xfrm>
              <a:prstGeom prst="rect">
                <a:avLst/>
              </a:prstGeom>
              <a:noFill/>
            </p:spPr>
            <p:txBody>
              <a:bodyPr wrap="none" rtlCol="0">
                <a:spAutoFit/>
              </a:bodyPr>
              <a:lstStyle/>
              <a:p>
                <a:r>
                  <a:rPr lang="en-US" sz="800" dirty="0"/>
                  <a:t>Eat It</a:t>
                </a:r>
              </a:p>
            </p:txBody>
          </p:sp>
          <p:cxnSp>
            <p:nvCxnSpPr>
              <p:cNvPr id="57" name="Straight Arrow Connector 56"/>
              <p:cNvCxnSpPr>
                <a:endCxn id="61" idx="0"/>
              </p:cNvCxnSpPr>
              <p:nvPr/>
            </p:nvCxnSpPr>
            <p:spPr>
              <a:xfrm>
                <a:off x="4724400" y="5334000"/>
                <a:ext cx="455545"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4953000" y="5334000"/>
                <a:ext cx="338554" cy="215444"/>
              </a:xfrm>
              <a:prstGeom prst="rect">
                <a:avLst/>
              </a:prstGeom>
              <a:noFill/>
            </p:spPr>
            <p:txBody>
              <a:bodyPr wrap="none" rtlCol="0">
                <a:spAutoFit/>
              </a:bodyPr>
              <a:lstStyle/>
              <a:p>
                <a:r>
                  <a:rPr lang="en-US" sz="800" dirty="0"/>
                  <a:t>NO</a:t>
                </a:r>
              </a:p>
            </p:txBody>
          </p:sp>
          <p:cxnSp>
            <p:nvCxnSpPr>
              <p:cNvPr id="59" name="Straight Arrow Connector 58"/>
              <p:cNvCxnSpPr/>
              <p:nvPr/>
            </p:nvCxnSpPr>
            <p:spPr>
              <a:xfrm flipH="1">
                <a:off x="4114800" y="5334000"/>
                <a:ext cx="304800" cy="3810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886200" y="5334000"/>
                <a:ext cx="389951" cy="215444"/>
              </a:xfrm>
              <a:prstGeom prst="rect">
                <a:avLst/>
              </a:prstGeom>
              <a:noFill/>
            </p:spPr>
            <p:txBody>
              <a:bodyPr wrap="none" rtlCol="0">
                <a:spAutoFit/>
              </a:bodyPr>
              <a:lstStyle/>
              <a:p>
                <a:r>
                  <a:rPr lang="en-US" sz="800" dirty="0"/>
                  <a:t>YES</a:t>
                </a:r>
              </a:p>
            </p:txBody>
          </p:sp>
          <p:sp>
            <p:nvSpPr>
              <p:cNvPr id="61" name="Rounded Rectangle 60"/>
              <p:cNvSpPr/>
              <p:nvPr/>
            </p:nvSpPr>
            <p:spPr>
              <a:xfrm>
                <a:off x="3886200" y="5715000"/>
                <a:ext cx="46051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3886200" y="5804356"/>
                <a:ext cx="428322" cy="215444"/>
              </a:xfrm>
              <a:prstGeom prst="rect">
                <a:avLst/>
              </a:prstGeom>
              <a:noFill/>
            </p:spPr>
            <p:txBody>
              <a:bodyPr wrap="none" rtlCol="0">
                <a:spAutoFit/>
              </a:bodyPr>
              <a:lstStyle/>
              <a:p>
                <a:r>
                  <a:rPr lang="en-US" sz="800" dirty="0"/>
                  <a:t>Eat It</a:t>
                </a:r>
              </a:p>
            </p:txBody>
          </p:sp>
        </p:grpSp>
        <p:pic>
          <p:nvPicPr>
            <p:cNvPr id="28" name="Picture 27" descr="CiAQIHyUoAAM0LM.jpg"/>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705600" y="1905000"/>
              <a:ext cx="1524000" cy="1059366"/>
            </a:xfrm>
            <a:prstGeom prst="rect">
              <a:avLst/>
            </a:prstGeom>
          </p:spPr>
        </p:pic>
      </p:grpSp>
      <p:grpSp>
        <p:nvGrpSpPr>
          <p:cNvPr id="63" name="Group 62"/>
          <p:cNvGrpSpPr/>
          <p:nvPr/>
        </p:nvGrpSpPr>
        <p:grpSpPr>
          <a:xfrm>
            <a:off x="4623103" y="3697055"/>
            <a:ext cx="228600" cy="228600"/>
            <a:chOff x="1905000" y="6324600"/>
            <a:chExt cx="457200" cy="457200"/>
          </a:xfrm>
        </p:grpSpPr>
        <p:sp>
          <p:nvSpPr>
            <p:cNvPr id="64" name="Oval 63"/>
            <p:cNvSpPr/>
            <p:nvPr/>
          </p:nvSpPr>
          <p:spPr>
            <a:xfrm>
              <a:off x="1905000" y="63246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057400" y="64770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2209800" y="66294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83607" y="2514600"/>
            <a:ext cx="1878993" cy="1170801"/>
          </a:xfrm>
          <a:prstGeom prst="rect">
            <a:avLst/>
          </a:prstGeom>
        </p:spPr>
      </p:pic>
      <p:pic>
        <p:nvPicPr>
          <p:cNvPr id="68" name="Picture 67" descr="images.jpe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77870">
            <a:off x="5245346" y="2117685"/>
            <a:ext cx="376849" cy="357411"/>
          </a:xfrm>
          <a:prstGeom prst="rect">
            <a:avLst/>
          </a:prstGeom>
        </p:spPr>
      </p:pic>
      <p:pic>
        <p:nvPicPr>
          <p:cNvPr id="69" name="Picture 68" descr="images.jpe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477870">
            <a:off x="2741891" y="1286575"/>
            <a:ext cx="376849" cy="357411"/>
          </a:xfrm>
          <a:prstGeom prst="rect">
            <a:avLst/>
          </a:prstGeom>
        </p:spPr>
      </p:pic>
      <p:sp>
        <p:nvSpPr>
          <p:cNvPr id="70" name="TextBox 69"/>
          <p:cNvSpPr txBox="1"/>
          <p:nvPr/>
        </p:nvSpPr>
        <p:spPr>
          <a:xfrm>
            <a:off x="2514600" y="5486400"/>
            <a:ext cx="3244799" cy="954107"/>
          </a:xfrm>
          <a:prstGeom prst="rect">
            <a:avLst/>
          </a:prstGeom>
          <a:noFill/>
        </p:spPr>
        <p:txBody>
          <a:bodyPr wrap="none" rtlCol="0">
            <a:spAutoFit/>
          </a:bodyPr>
          <a:lstStyle/>
          <a:p>
            <a:pPr lvl="1"/>
            <a:r>
              <a:rPr lang="en-US" sz="800" u="sng" dirty="0">
                <a:latin typeface="Arial" charset="0"/>
                <a:ea typeface="Arial" charset="0"/>
                <a:cs typeface="Arial" charset="0"/>
              </a:rPr>
              <a:t>ML, Common Supervised Learning Methods</a:t>
            </a:r>
          </a:p>
          <a:p>
            <a:pPr lvl="1"/>
            <a:r>
              <a:rPr lang="en-US" sz="800" dirty="0">
                <a:latin typeface="Arial" charset="0"/>
                <a:ea typeface="Arial" charset="0"/>
                <a:cs typeface="Arial" charset="0"/>
              </a:rPr>
              <a:t>Regression analysis (equation </a:t>
            </a:r>
            <a:r>
              <a:rPr lang="en-US" sz="800" dirty="0">
                <a:latin typeface="Arial" charset="0"/>
                <a:ea typeface="Arial" charset="0"/>
                <a:cs typeface="Arial" charset="0"/>
                <a:sym typeface="Wingdings"/>
              </a:rPr>
              <a:t> estimated target value)</a:t>
            </a:r>
            <a:endParaRPr lang="en-US" sz="800" dirty="0">
              <a:latin typeface="Arial" charset="0"/>
              <a:ea typeface="Arial" charset="0"/>
              <a:cs typeface="Arial" charset="0"/>
            </a:endParaRPr>
          </a:p>
          <a:p>
            <a:pPr lvl="1"/>
            <a:r>
              <a:rPr lang="en-US" sz="800" dirty="0">
                <a:latin typeface="Arial" charset="0"/>
                <a:ea typeface="Arial" charset="0"/>
                <a:cs typeface="Arial" charset="0"/>
              </a:rPr>
              <a:t>Logistic regression (equation </a:t>
            </a:r>
            <a:r>
              <a:rPr lang="en-US" sz="800" dirty="0">
                <a:latin typeface="Arial" charset="0"/>
                <a:ea typeface="Arial" charset="0"/>
                <a:cs typeface="Arial" charset="0"/>
                <a:sym typeface="Wingdings"/>
              </a:rPr>
              <a:t> probabilities)</a:t>
            </a:r>
            <a:endParaRPr lang="en-US" sz="800" dirty="0">
              <a:latin typeface="Arial" charset="0"/>
              <a:ea typeface="Arial" charset="0"/>
              <a:cs typeface="Arial" charset="0"/>
            </a:endParaRPr>
          </a:p>
          <a:p>
            <a:pPr lvl="1"/>
            <a:r>
              <a:rPr lang="en-US" sz="800" dirty="0">
                <a:latin typeface="Arial" charset="0"/>
                <a:ea typeface="Arial" charset="0"/>
                <a:cs typeface="Arial" charset="0"/>
              </a:rPr>
              <a:t>Decision trees</a:t>
            </a:r>
          </a:p>
          <a:p>
            <a:pPr lvl="1"/>
            <a:r>
              <a:rPr lang="en-US" sz="800" dirty="0">
                <a:latin typeface="Arial" charset="0"/>
                <a:ea typeface="Arial" charset="0"/>
                <a:cs typeface="Arial" charset="0"/>
              </a:rPr>
              <a:t>Support vector machines</a:t>
            </a:r>
          </a:p>
          <a:p>
            <a:pPr lvl="1"/>
            <a:r>
              <a:rPr lang="en-US" sz="800" dirty="0">
                <a:latin typeface="Arial" charset="0"/>
                <a:ea typeface="Arial" charset="0"/>
                <a:cs typeface="Arial" charset="0"/>
              </a:rPr>
              <a:t>Neural networks</a:t>
            </a:r>
          </a:p>
          <a:p>
            <a:pPr lvl="1"/>
            <a:r>
              <a:rPr lang="en-US" sz="800" dirty="0">
                <a:latin typeface="Arial" charset="0"/>
                <a:ea typeface="Arial" charset="0"/>
                <a:cs typeface="Arial" charset="0"/>
              </a:rPr>
              <a:t>Naïve Bayes</a:t>
            </a:r>
          </a:p>
        </p:txBody>
      </p:sp>
      <p:cxnSp>
        <p:nvCxnSpPr>
          <p:cNvPr id="3" name="Straight Arrow Connector 2"/>
          <p:cNvCxnSpPr/>
          <p:nvPr/>
        </p:nvCxnSpPr>
        <p:spPr>
          <a:xfrm>
            <a:off x="1981200" y="5963453"/>
            <a:ext cx="949115" cy="0"/>
          </a:xfrm>
          <a:prstGeom prst="straightConnector1">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410200" y="6021477"/>
            <a:ext cx="1088760" cy="215444"/>
          </a:xfrm>
          <a:prstGeom prst="rect">
            <a:avLst/>
          </a:prstGeom>
          <a:noFill/>
        </p:spPr>
        <p:txBody>
          <a:bodyPr wrap="none" rtlCol="0">
            <a:spAutoFit/>
          </a:bodyPr>
          <a:lstStyle/>
          <a:p>
            <a:r>
              <a:rPr lang="en-US" sz="800" b="1">
                <a:latin typeface="Arial" charset="0"/>
                <a:ea typeface="Arial" charset="0"/>
                <a:cs typeface="Arial" charset="0"/>
              </a:rPr>
              <a:t>Categorical Target</a:t>
            </a:r>
          </a:p>
        </p:txBody>
      </p:sp>
      <p:sp>
        <p:nvSpPr>
          <p:cNvPr id="7" name="Right Brace 6"/>
          <p:cNvSpPr/>
          <p:nvPr/>
        </p:nvSpPr>
        <p:spPr>
          <a:xfrm>
            <a:off x="5197993" y="5867400"/>
            <a:ext cx="136007" cy="525659"/>
          </a:xfrm>
          <a:prstGeom prst="rightBrac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ction Button: Custom 70">
            <a:hlinkClick r:id="rId12"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553200" y="5118556"/>
            <a:ext cx="423514" cy="215444"/>
          </a:xfrm>
          <a:prstGeom prst="rect">
            <a:avLst/>
          </a:prstGeom>
          <a:noFill/>
        </p:spPr>
        <p:txBody>
          <a:bodyPr wrap="none" rtlCol="0">
            <a:spAutoFit/>
          </a:bodyPr>
          <a:lstStyle/>
          <a:p>
            <a:r>
              <a:rPr lang="en-US" sz="800"/>
              <a:t>Don’t</a:t>
            </a:r>
          </a:p>
        </p:txBody>
      </p:sp>
    </p:spTree>
    <p:extLst>
      <p:ext uri="{BB962C8B-B14F-4D97-AF65-F5344CB8AC3E}">
        <p14:creationId xmlns:p14="http://schemas.microsoft.com/office/powerpoint/2010/main" val="23588584"/>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850178" y="177800"/>
            <a:ext cx="7943850" cy="1143000"/>
          </a:xfrm>
          <a:noFill/>
          <a:ln w="9525">
            <a:noFill/>
            <a:miter lim="800000"/>
            <a:headEnd/>
            <a:tailEnd/>
          </a:ln>
          <a:scene3d>
            <a:camera prst="orthographicFront"/>
            <a:lightRig rig="threePt" dir="t"/>
          </a:scene3d>
          <a:sp3d>
            <a:bevelT/>
          </a:sp3d>
        </p:spPr>
        <p:txBody>
          <a:bodyPr vert="horz" wrap="square" lIns="91440" tIns="45720" rIns="91440" bIns="45720" numCol="1" anchor="ctr" anchorCtr="0" compatLnSpc="1">
            <a:prstTxWarp prst="textNoShape">
              <a:avLst/>
            </a:prstTxWarp>
            <a:sp3d extrusionH="57150">
              <a:bevelT w="38100" h="38100"/>
            </a:sp3d>
          </a:bodyPr>
          <a:lstStyle/>
          <a:p>
            <a:pPr eaLnBrk="0" hangingPunct="0"/>
            <a:r>
              <a:rPr lang="en-US" sz="1800" b="1" kern="1200" dirty="0">
                <a:solidFill>
                  <a:srgbClr val="7030A0"/>
                </a:solidFill>
                <a:latin typeface="Arial" charset="0"/>
                <a:ea typeface="Arial" charset="0"/>
                <a:cs typeface="Arial" charset="0"/>
              </a:rPr>
              <a:t> Decision / Classification Tree Application</a:t>
            </a:r>
            <a:br>
              <a:rPr lang="en-US" sz="1800" b="1" kern="1200" dirty="0">
                <a:solidFill>
                  <a:srgbClr val="7030A0"/>
                </a:solidFill>
                <a:latin typeface="Arial" charset="0"/>
                <a:ea typeface="Arial" charset="0"/>
                <a:cs typeface="Arial" charset="0"/>
              </a:rPr>
            </a:br>
            <a:r>
              <a:rPr lang="en-US" sz="1800" b="1" kern="1200" dirty="0">
                <a:solidFill>
                  <a:srgbClr val="7030A0"/>
                </a:solidFill>
                <a:latin typeface="Arial" charset="0"/>
                <a:ea typeface="Arial" charset="0"/>
                <a:cs typeface="Arial" charset="0"/>
              </a:rPr>
              <a:t>The Business Issues</a:t>
            </a:r>
          </a:p>
        </p:txBody>
      </p:sp>
      <p:grpSp>
        <p:nvGrpSpPr>
          <p:cNvPr id="11" name="Group 10"/>
          <p:cNvGrpSpPr/>
          <p:nvPr/>
        </p:nvGrpSpPr>
        <p:grpSpPr>
          <a:xfrm>
            <a:off x="609600" y="413678"/>
            <a:ext cx="1829264" cy="457200"/>
            <a:chOff x="609600" y="413678"/>
            <a:chExt cx="1829264" cy="457200"/>
          </a:xfrm>
        </p:grpSpPr>
        <p:sp>
          <p:nvSpPr>
            <p:cNvPr id="12" name="Rectangle 11"/>
            <p:cNvSpPr/>
            <p:nvPr/>
          </p:nvSpPr>
          <p:spPr>
            <a:xfrm>
              <a:off x="609600" y="413678"/>
              <a:ext cx="1371600" cy="457200"/>
            </a:xfrm>
            <a:prstGeom prst="rect">
              <a:avLst/>
            </a:prstGeom>
            <a:solidFill>
              <a:srgbClr val="66CC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Predictive</a:t>
              </a:r>
            </a:p>
            <a:p>
              <a:pPr algn="ctr"/>
              <a:r>
                <a:rPr lang="en-US" sz="1000" b="1" dirty="0">
                  <a:solidFill>
                    <a:schemeClr val="tx1"/>
                  </a:solidFill>
                  <a:latin typeface="Arial" charset="0"/>
                  <a:ea typeface="Arial" charset="0"/>
                  <a:cs typeface="Arial" charset="0"/>
                </a:rPr>
                <a:t> Analytics</a:t>
              </a:r>
            </a:p>
          </p:txBody>
        </p:sp>
        <p:pic>
          <p:nvPicPr>
            <p:cNvPr id="13" name="Picture 12"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51546"/>
              <a:ext cx="381464" cy="381464"/>
            </a:xfrm>
            <a:prstGeom prst="rect">
              <a:avLst/>
            </a:prstGeom>
          </p:spPr>
        </p:pic>
      </p:grpSp>
      <p:sp>
        <p:nvSpPr>
          <p:cNvPr id="3" name="TextBox 2"/>
          <p:cNvSpPr txBox="1"/>
          <p:nvPr/>
        </p:nvSpPr>
        <p:spPr>
          <a:xfrm>
            <a:off x="2074506" y="3429000"/>
            <a:ext cx="1516762" cy="738664"/>
          </a:xfrm>
          <a:prstGeom prst="rect">
            <a:avLst/>
          </a:prstGeom>
          <a:noFill/>
        </p:spPr>
        <p:txBody>
          <a:bodyPr wrap="none" rtlCol="0">
            <a:spAutoFit/>
          </a:bodyPr>
          <a:lstStyle/>
          <a:p>
            <a:r>
              <a:rPr lang="en-US" sz="1400" b="1" dirty="0">
                <a:latin typeface="Arial" charset="0"/>
                <a:ea typeface="Arial" charset="0"/>
                <a:cs typeface="Arial" charset="0"/>
              </a:rPr>
              <a:t>550 instances</a:t>
            </a:r>
          </a:p>
          <a:p>
            <a:r>
              <a:rPr lang="en-US" sz="1400" b="1" dirty="0">
                <a:latin typeface="Arial" charset="0"/>
                <a:ea typeface="Arial" charset="0"/>
                <a:cs typeface="Arial" charset="0"/>
              </a:rPr>
              <a:t>3 features</a:t>
            </a:r>
          </a:p>
          <a:p>
            <a:r>
              <a:rPr lang="en-US" sz="1400" b="1" dirty="0">
                <a:latin typeface="Arial" charset="0"/>
                <a:ea typeface="Arial" charset="0"/>
                <a:cs typeface="Arial" charset="0"/>
              </a:rPr>
              <a:t>1 label or target</a:t>
            </a:r>
          </a:p>
        </p:txBody>
      </p:sp>
      <p:pic>
        <p:nvPicPr>
          <p:cNvPr id="21" name="Picture 20" descr="Unknown.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0654" y="4171561"/>
            <a:ext cx="1371600" cy="1371600"/>
          </a:xfrm>
          <a:prstGeom prst="rect">
            <a:avLst/>
          </a:prstGeom>
        </p:spPr>
      </p:pic>
      <p:sp>
        <p:nvSpPr>
          <p:cNvPr id="19" name="Content Placeholder 1"/>
          <p:cNvSpPr>
            <a:spLocks noGrp="1"/>
          </p:cNvSpPr>
          <p:nvPr>
            <p:ph idx="1"/>
          </p:nvPr>
        </p:nvSpPr>
        <p:spPr>
          <a:xfrm>
            <a:off x="675700" y="1246591"/>
            <a:ext cx="8011100" cy="1268009"/>
          </a:xfrm>
        </p:spPr>
        <p:txBody>
          <a:bodyPr>
            <a:scene3d>
              <a:camera prst="orthographicFront"/>
              <a:lightRig rig="threePt" dir="t"/>
            </a:scene3d>
            <a:sp3d extrusionH="57150">
              <a:bevelT w="38100" h="38100"/>
            </a:sp3d>
          </a:bodyPr>
          <a:lstStyle/>
          <a:p>
            <a:pPr lvl="1">
              <a:buClr>
                <a:schemeClr val="accent2">
                  <a:lumMod val="75000"/>
                </a:schemeClr>
              </a:buClr>
              <a:buSzPct val="90000"/>
            </a:pPr>
            <a:r>
              <a:rPr lang="en-US" sz="1200">
                <a:latin typeface="Arial" charset="0"/>
                <a:ea typeface="Arial" charset="0"/>
                <a:cs typeface="Arial" charset="0"/>
              </a:rPr>
              <a:t>Over </a:t>
            </a:r>
            <a:r>
              <a:rPr lang="en-US" sz="1200" dirty="0">
                <a:latin typeface="Arial" charset="0"/>
                <a:ea typeface="Arial" charset="0"/>
                <a:cs typeface="Arial" charset="0"/>
              </a:rPr>
              <a:t>the past two years there has been a lot of turnover in our bank, especially with our loan analysts.  Our loan default continues to be significantly better than our competitors.  We have done a great job in the past approving or denying applicants, but with our new and relatively inexperienced personnel, we want to make sure we continue to be as effective as possible.  Can we leverage the work that has been done in the past?</a:t>
            </a:r>
          </a:p>
        </p:txBody>
      </p:sp>
      <p:grpSp>
        <p:nvGrpSpPr>
          <p:cNvPr id="26" name="Group 25"/>
          <p:cNvGrpSpPr/>
          <p:nvPr/>
        </p:nvGrpSpPr>
        <p:grpSpPr>
          <a:xfrm>
            <a:off x="3962400" y="2263284"/>
            <a:ext cx="4342856" cy="3556296"/>
            <a:chOff x="4000772" y="1577481"/>
            <a:chExt cx="4342856" cy="3556296"/>
          </a:xfrm>
        </p:grpSpPr>
        <p:pic>
          <p:nvPicPr>
            <p:cNvPr id="27" name="Picture 26"/>
            <p:cNvPicPr>
              <a:picLocks noChangeAspect="1"/>
            </p:cNvPicPr>
            <p:nvPr/>
          </p:nvPicPr>
          <p:blipFill>
            <a:blip r:embed="rId5"/>
            <a:stretch>
              <a:fillRect/>
            </a:stretch>
          </p:blipFill>
          <p:spPr>
            <a:xfrm>
              <a:off x="4191000" y="2153376"/>
              <a:ext cx="3378200" cy="2489200"/>
            </a:xfrm>
            <a:prstGeom prst="rect">
              <a:avLst/>
            </a:prstGeom>
          </p:spPr>
        </p:pic>
        <p:grpSp>
          <p:nvGrpSpPr>
            <p:cNvPr id="28" name="Group 27"/>
            <p:cNvGrpSpPr/>
            <p:nvPr/>
          </p:nvGrpSpPr>
          <p:grpSpPr>
            <a:xfrm>
              <a:off x="6172200" y="4484551"/>
              <a:ext cx="305029" cy="316049"/>
              <a:chOff x="1905000" y="6324600"/>
              <a:chExt cx="457200" cy="457200"/>
            </a:xfrm>
            <a:effectLst/>
          </p:grpSpPr>
          <p:sp>
            <p:nvSpPr>
              <p:cNvPr id="32" name="Oval 31"/>
              <p:cNvSpPr/>
              <p:nvPr/>
            </p:nvSpPr>
            <p:spPr>
              <a:xfrm>
                <a:off x="1905000" y="63246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057400" y="64770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209800" y="66294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p:cNvSpPr txBox="1"/>
            <p:nvPr/>
          </p:nvSpPr>
          <p:spPr>
            <a:xfrm>
              <a:off x="4000772" y="4826000"/>
              <a:ext cx="4342856" cy="307777"/>
            </a:xfrm>
            <a:prstGeom prst="rect">
              <a:avLst/>
            </a:prstGeom>
            <a:noFill/>
          </p:spPr>
          <p:txBody>
            <a:bodyPr wrap="none" rtlCol="0">
              <a:spAutoFit/>
            </a:bodyPr>
            <a:lstStyle/>
            <a:p>
              <a:r>
                <a:rPr lang="en-US" sz="1400" dirty="0">
                  <a:latin typeface="Arial" charset="0"/>
                  <a:ea typeface="Arial" charset="0"/>
                  <a:cs typeface="Arial" charset="0"/>
                </a:rPr>
                <a:t>550 instances where the </a:t>
              </a:r>
              <a:r>
                <a:rPr lang="en-US" sz="1400">
                  <a:latin typeface="Arial" charset="0"/>
                  <a:ea typeface="Arial" charset="0"/>
                  <a:cs typeface="Arial" charset="0"/>
                </a:rPr>
                <a:t>correct decision was made.</a:t>
              </a:r>
            </a:p>
          </p:txBody>
        </p:sp>
        <p:sp>
          <p:nvSpPr>
            <p:cNvPr id="30" name="TextBox 29"/>
            <p:cNvSpPr txBox="1"/>
            <p:nvPr/>
          </p:nvSpPr>
          <p:spPr>
            <a:xfrm>
              <a:off x="5105400" y="1666311"/>
              <a:ext cx="1640193" cy="461665"/>
            </a:xfrm>
            <a:prstGeom prst="rect">
              <a:avLst/>
            </a:prstGeom>
            <a:noFill/>
          </p:spPr>
          <p:txBody>
            <a:bodyPr wrap="none" rtlCol="0">
              <a:spAutoFit/>
            </a:bodyPr>
            <a:lstStyle/>
            <a:p>
              <a:r>
                <a:rPr lang="en-US" b="1">
                  <a:solidFill>
                    <a:srgbClr val="0606D8"/>
                  </a:solidFill>
                  <a:latin typeface="Arial" charset="0"/>
                  <a:ea typeface="Arial" charset="0"/>
                  <a:cs typeface="Arial" charset="0"/>
                </a:rPr>
                <a:t>3 features</a:t>
              </a:r>
            </a:p>
          </p:txBody>
        </p:sp>
        <p:sp>
          <p:nvSpPr>
            <p:cNvPr id="31" name="TextBox 30"/>
            <p:cNvSpPr txBox="1"/>
            <p:nvPr/>
          </p:nvSpPr>
          <p:spPr>
            <a:xfrm>
              <a:off x="6927678" y="1577481"/>
              <a:ext cx="681597" cy="523220"/>
            </a:xfrm>
            <a:prstGeom prst="rect">
              <a:avLst/>
            </a:prstGeom>
            <a:noFill/>
          </p:spPr>
          <p:txBody>
            <a:bodyPr wrap="none" rtlCol="0">
              <a:spAutoFit/>
            </a:bodyPr>
            <a:lstStyle/>
            <a:p>
              <a:r>
                <a:rPr lang="en-US" sz="1400" b="1" dirty="0">
                  <a:solidFill>
                    <a:srgbClr val="0606D8"/>
                  </a:solidFill>
                  <a:latin typeface="Arial" charset="0"/>
                  <a:ea typeface="Arial" charset="0"/>
                  <a:cs typeface="Arial" charset="0"/>
                </a:rPr>
                <a:t>target</a:t>
              </a:r>
            </a:p>
            <a:p>
              <a:r>
                <a:rPr lang="en-US" sz="1400" b="1" dirty="0">
                  <a:solidFill>
                    <a:srgbClr val="0606D8"/>
                  </a:solidFill>
                  <a:latin typeface="Arial" charset="0"/>
                  <a:ea typeface="Arial" charset="0"/>
                  <a:cs typeface="Arial" charset="0"/>
                </a:rPr>
                <a:t>label</a:t>
              </a:r>
            </a:p>
          </p:txBody>
        </p:sp>
      </p:grpSp>
      <p:grpSp>
        <p:nvGrpSpPr>
          <p:cNvPr id="35" name="Group 34"/>
          <p:cNvGrpSpPr/>
          <p:nvPr/>
        </p:nvGrpSpPr>
        <p:grpSpPr>
          <a:xfrm rot="2466852">
            <a:off x="7573598" y="2545395"/>
            <a:ext cx="533400" cy="914400"/>
            <a:chOff x="4308508" y="4038600"/>
            <a:chExt cx="796892" cy="1219200"/>
          </a:xfrm>
        </p:grpSpPr>
        <p:cxnSp>
          <p:nvCxnSpPr>
            <p:cNvPr id="36" name="Straight Connector 35"/>
            <p:cNvCxnSpPr/>
            <p:nvPr/>
          </p:nvCxnSpPr>
          <p:spPr>
            <a:xfrm>
              <a:off x="4724400" y="4648200"/>
              <a:ext cx="0" cy="609600"/>
            </a:xfrm>
            <a:prstGeom prst="line">
              <a:avLst/>
            </a:prstGeom>
            <a:ln w="762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pic>
          <p:nvPicPr>
            <p:cNvPr id="37" name="Picture 36" descr="image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8508" y="4038600"/>
              <a:ext cx="796892" cy="596900"/>
            </a:xfrm>
            <a:prstGeom prst="rect">
              <a:avLst/>
            </a:prstGeom>
          </p:spPr>
        </p:pic>
      </p:grpSp>
      <p:sp>
        <p:nvSpPr>
          <p:cNvPr id="38" name="Action Button: Custom 37">
            <a:hlinkClick r:id="rId7" action="ppaction://hlinksldjump" highlightClick="1"/>
          </p:cNvPr>
          <p:cNvSpPr/>
          <p:nvPr/>
        </p:nvSpPr>
        <p:spPr>
          <a:xfrm>
            <a:off x="8544772" y="6435179"/>
            <a:ext cx="142028" cy="118021"/>
          </a:xfrm>
          <a:prstGeom prst="actionButtonBlank">
            <a:avLst/>
          </a:prstGeom>
          <a:solidFill>
            <a:srgbClr val="9D009A"/>
          </a:solidFill>
          <a:ln>
            <a:solidFill>
              <a:srgbClr val="9D009A"/>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91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ndy"/>
        <a:ea typeface=""/>
        <a:cs typeface=""/>
      </a:majorFont>
      <a:minorFont>
        <a:latin typeface="And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6298</TotalTime>
  <Words>1782</Words>
  <Application>Microsoft Office PowerPoint</Application>
  <PresentationFormat>On-screen Show (4:3)</PresentationFormat>
  <Paragraphs>303</Paragraphs>
  <Slides>48</Slides>
  <Notes>47</Notes>
  <HiddenSlides>0</HiddenSlides>
  <MMClips>5</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61" baseType="lpstr">
      <vt:lpstr>Andy</vt:lpstr>
      <vt:lpstr>Arial</vt:lpstr>
      <vt:lpstr>Calibri</vt:lpstr>
      <vt:lpstr>Cambria Math</vt:lpstr>
      <vt:lpstr>Comic Sans MS</vt:lpstr>
      <vt:lpstr>Courier New</vt:lpstr>
      <vt:lpstr>Symbol</vt:lpstr>
      <vt:lpstr>Tahoma</vt:lpstr>
      <vt:lpstr>Times</vt:lpstr>
      <vt:lpstr>Times New Roman</vt:lpstr>
      <vt:lpstr>Wingdings</vt:lpstr>
      <vt:lpstr>Office Theme</vt:lpstr>
      <vt:lpstr>Equation</vt:lpstr>
      <vt:lpstr>PowerPoint Presentation</vt:lpstr>
      <vt:lpstr> Learning Objectives / Topics</vt:lpstr>
      <vt:lpstr> Business Analytics Breakdown &amp; Organization</vt:lpstr>
      <vt:lpstr> Predictive Analytics Data Mining</vt:lpstr>
      <vt:lpstr> Supervised Learning, Continuous Target Simple Linear Regression</vt:lpstr>
      <vt:lpstr> Supervised Learning, Regression Analysis Prediction Space is a Plane</vt:lpstr>
      <vt:lpstr>Supervised Learning, Logistic Regression Prediction Space is a S Curve</vt:lpstr>
      <vt:lpstr> Decision Tree Analysis Supervised Learning, Target (outcome variable) is Categorical</vt:lpstr>
      <vt:lpstr> Decision / Classification Tree Application The Business Issues</vt:lpstr>
      <vt:lpstr> Decision / Classification Tree Application Visualizing The Raw Data</vt:lpstr>
      <vt:lpstr> Interpret the Results</vt:lpstr>
      <vt:lpstr> Cluster Analysis Unsupervised Learning</vt:lpstr>
      <vt:lpstr> Cluster Analysis Application The Business Issues</vt:lpstr>
      <vt:lpstr> Cluster Analysis Visually Interpret the Results</vt:lpstr>
      <vt:lpstr> Cluster Analysis Visually Interpret the Results</vt:lpstr>
      <vt:lpstr> Heat Map</vt:lpstr>
      <vt:lpstr> Motion Bubble Chart AAPL, MSFT, IBM</vt:lpstr>
      <vt:lpstr> Cluster Analysis</vt:lpstr>
      <vt:lpstr>PowerPoint Presentation</vt:lpstr>
      <vt:lpstr>PowerPoint Presentation</vt:lpstr>
      <vt:lpstr> Introductory Background Ideas</vt:lpstr>
      <vt:lpstr> Data Classification</vt:lpstr>
      <vt:lpstr> Populations and Samples </vt:lpstr>
      <vt:lpstr> Very Important Idea!  Standard Deviation</vt:lpstr>
      <vt:lpstr> Important Idea!  Two Standard Deviations</vt:lpstr>
      <vt:lpstr> Two Standard Deviations</vt:lpstr>
      <vt:lpstr> In General, Larger Samples Sizes Produce Better Performance in Our Analysis</vt:lpstr>
      <vt:lpstr> Normally Distributed Data</vt:lpstr>
      <vt:lpstr> Not Normally Distributed Data</vt:lpstr>
      <vt:lpstr> Simple Linear Regression</vt:lpstr>
      <vt:lpstr> Multiple Regression</vt:lpstr>
      <vt:lpstr> Multiple Regression</vt:lpstr>
      <vt:lpstr> Correlation and R</vt:lpstr>
      <vt:lpstr> Correlation and R</vt:lpstr>
      <vt:lpstr> Common Probability Distributions</vt:lpstr>
      <vt:lpstr> Common Probability Distributions Uniform</vt:lpstr>
      <vt:lpstr> Common Probability Distributions Uniform</vt:lpstr>
      <vt:lpstr> Common Probability Distributions Triangular</vt:lpstr>
      <vt:lpstr> Common Probability Distributions Normal</vt:lpstr>
      <vt:lpstr> Common Probability Distributions Custom Discrete</vt:lpstr>
      <vt:lpstr>PowerPoint Presentation</vt:lpstr>
      <vt:lpstr> Simple Linear Regression</vt:lpstr>
      <vt:lpstr> Simple Linear Regression</vt:lpstr>
      <vt:lpstr> Simple Linear Regression</vt:lpstr>
      <vt:lpstr>PowerPoint Presentation</vt:lpstr>
      <vt:lpstr> Multiple Regression Application</vt:lpstr>
      <vt:lpstr> Multiple Regression Application</vt:lpstr>
      <vt:lpstr> Summary of Background Needed to Study Business Analytics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David Weltman</dc:creator>
  <cp:keywords/>
  <dc:description/>
  <cp:lastModifiedBy>Weltman, David</cp:lastModifiedBy>
  <cp:revision>872</cp:revision>
  <cp:lastPrinted>2013-03-19T14:56:35Z</cp:lastPrinted>
  <dcterms:created xsi:type="dcterms:W3CDTF">2013-03-19T13:38:31Z</dcterms:created>
  <dcterms:modified xsi:type="dcterms:W3CDTF">2024-08-23T19:41:41Z</dcterms:modified>
  <cp:category/>
</cp:coreProperties>
</file>